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60" r:id="rId1"/>
  </p:sldMasterIdLst>
  <p:notesMasterIdLst>
    <p:notesMasterId r:id="rId19"/>
  </p:notesMasterIdLst>
  <p:handoutMasterIdLst>
    <p:handoutMasterId r:id="rId20"/>
  </p:handoutMasterIdLst>
  <p:sldIdLst>
    <p:sldId id="319" r:id="rId2"/>
    <p:sldId id="325" r:id="rId3"/>
    <p:sldId id="351" r:id="rId4"/>
    <p:sldId id="353" r:id="rId5"/>
    <p:sldId id="344" r:id="rId6"/>
    <p:sldId id="357" r:id="rId7"/>
    <p:sldId id="354" r:id="rId8"/>
    <p:sldId id="356" r:id="rId9"/>
    <p:sldId id="346" r:id="rId10"/>
    <p:sldId id="358" r:id="rId11"/>
    <p:sldId id="348" r:id="rId12"/>
    <p:sldId id="334" r:id="rId13"/>
    <p:sldId id="341" r:id="rId14"/>
    <p:sldId id="337" r:id="rId15"/>
    <p:sldId id="333" r:id="rId16"/>
    <p:sldId id="349" r:id="rId17"/>
    <p:sldId id="35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guide id="3" pos="3648" userDrawn="1">
          <p15:clr>
            <a:srgbClr val="A4A3A4"/>
          </p15:clr>
        </p15:guide>
        <p15:guide id="5" pos="6912"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6"/>
    <a:srgbClr val="0041AA"/>
    <a:srgbClr val="6067AF"/>
    <a:srgbClr val="001C3E"/>
    <a:srgbClr val="003F9B"/>
    <a:srgbClr val="87A5D4"/>
    <a:srgbClr val="F1651E"/>
    <a:srgbClr val="E89F13"/>
    <a:srgbClr val="6FB343"/>
    <a:srgbClr val="019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47" autoAdjust="0"/>
  </p:normalViewPr>
  <p:slideViewPr>
    <p:cSldViewPr snapToGrid="0" snapToObjects="1" showGuides="1">
      <p:cViewPr varScale="1">
        <p:scale>
          <a:sx n="113" d="100"/>
          <a:sy n="113" d="100"/>
        </p:scale>
        <p:origin x="426" y="102"/>
      </p:cViewPr>
      <p:guideLst>
        <p:guide orient="horz" pos="984"/>
        <p:guide pos="3840"/>
        <p:guide pos="3648"/>
        <p:guide pos="691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19BC5-2EBF-9B48-A32B-6F6669EB1C1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BCA0FA9-E71E-B34C-B27E-4E827B319A2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F23EE2-1521-6B46-983F-BE52D7E28770}" type="datetimeFigureOut">
              <a:rPr lang="en-US" smtClean="0"/>
              <a:t>5/8/2024</a:t>
            </a:fld>
            <a:endParaRPr lang="en-US"/>
          </a:p>
        </p:txBody>
      </p:sp>
      <p:sp>
        <p:nvSpPr>
          <p:cNvPr id="4" name="Footer Placeholder 3">
            <a:extLst>
              <a:ext uri="{FF2B5EF4-FFF2-40B4-BE49-F238E27FC236}">
                <a16:creationId xmlns:a16="http://schemas.microsoft.com/office/drawing/2014/main" id="{DB022D2B-EA65-FA47-AF47-BCF23B58732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427BB-3C2E-244C-938E-4807DB2D650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6A4B74-6F1F-494A-88C8-E22574AF7203}" type="slidenum">
              <a:rPr lang="en-US" smtClean="0"/>
              <a:t>‹#›</a:t>
            </a:fld>
            <a:endParaRPr lang="en-US"/>
          </a:p>
        </p:txBody>
      </p:sp>
    </p:spTree>
    <p:extLst>
      <p:ext uri="{BB962C8B-B14F-4D97-AF65-F5344CB8AC3E}">
        <p14:creationId xmlns:p14="http://schemas.microsoft.com/office/powerpoint/2010/main" val="2903043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B8B041-9BFD-164C-B970-0037CB87BE9A}" type="datetimeFigureOut">
              <a:rPr lang="en-US" smtClean="0"/>
              <a:t>5/8/2024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9A4069-C1AF-C944-B905-498928699C26}" type="slidenum">
              <a:rPr lang="en-US" smtClean="0"/>
              <a:t>‹#›</a:t>
            </a:fld>
            <a:endParaRPr lang="en-US"/>
          </a:p>
        </p:txBody>
      </p:sp>
    </p:spTree>
    <p:extLst>
      <p:ext uri="{BB962C8B-B14F-4D97-AF65-F5344CB8AC3E}">
        <p14:creationId xmlns:p14="http://schemas.microsoft.com/office/powerpoint/2010/main" val="5294647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92001"/>
            <a:ext cx="12192000" cy="821192"/>
          </a:xfrm>
        </p:spPr>
        <p:txBody>
          <a:bodyPr anchor="t">
            <a:no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0" y="3405268"/>
            <a:ext cx="12192000" cy="608848"/>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p:cNvSpPr>
            <a:spLocks noGrp="1"/>
          </p:cNvSpPr>
          <p:nvPr>
            <p:ph type="body" sz="quarter" idx="11" hasCustomPrompt="1"/>
          </p:nvPr>
        </p:nvSpPr>
        <p:spPr>
          <a:xfrm>
            <a:off x="0" y="5245611"/>
            <a:ext cx="12192000" cy="409817"/>
          </a:xfrm>
        </p:spPr>
        <p:txBody>
          <a:bodyPr anchor="ctr"/>
          <a:lstStyle>
            <a:lvl1pPr marL="0" indent="0" algn="ctr">
              <a:buFontTx/>
              <a:buNone/>
              <a:defRPr sz="1800"/>
            </a:lvl1pPr>
          </a:lstStyle>
          <a:p>
            <a:pPr lvl="0"/>
            <a:r>
              <a:rPr lang="en-US" dirty="0"/>
              <a:t>Click to enter date</a:t>
            </a:r>
          </a:p>
        </p:txBody>
      </p:sp>
    </p:spTree>
    <p:extLst>
      <p:ext uri="{BB962C8B-B14F-4D97-AF65-F5344CB8AC3E}">
        <p14:creationId xmlns:p14="http://schemas.microsoft.com/office/powerpoint/2010/main" val="108313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540153" y="879676"/>
            <a:ext cx="11127129" cy="27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7F3B644E-6D6B-F14C-8CE8-FB494A8CC38A}"/>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2" name="Rectangle 1">
            <a:extLst>
              <a:ext uri="{FF2B5EF4-FFF2-40B4-BE49-F238E27FC236}">
                <a16:creationId xmlns:a16="http://schemas.microsoft.com/office/drawing/2014/main" id="{417F05A9-624C-E14D-AE41-F62859389803}"/>
              </a:ext>
            </a:extLst>
          </p:cNvPr>
          <p:cNvSpPr/>
          <p:nvPr userDrawn="1"/>
        </p:nvSpPr>
        <p:spPr>
          <a:xfrm>
            <a:off x="540152" y="1001028"/>
            <a:ext cx="11226448" cy="3080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518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Logo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540153" y="966004"/>
            <a:ext cx="11127129" cy="27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2BEB0485-627D-6B4F-983E-FF1AB0B09A9D}"/>
              </a:ext>
            </a:extLst>
          </p:cNvPr>
          <p:cNvSpPr/>
          <p:nvPr userDrawn="1"/>
        </p:nvSpPr>
        <p:spPr>
          <a:xfrm>
            <a:off x="10651958" y="6057901"/>
            <a:ext cx="1015324" cy="50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3CC4B051-A65B-AB43-BAB0-0BD98650C0B3}"/>
              </a:ext>
            </a:extLst>
          </p:cNvPr>
          <p:cNvSpPr/>
          <p:nvPr userDrawn="1"/>
        </p:nvSpPr>
        <p:spPr>
          <a:xfrm>
            <a:off x="540153" y="6125793"/>
            <a:ext cx="1054892" cy="43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27AB68F0-3EB3-0045-9C3A-4C9C8AD5005F}"/>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Tree>
    <p:extLst>
      <p:ext uri="{BB962C8B-B14F-4D97-AF65-F5344CB8AC3E}">
        <p14:creationId xmlns:p14="http://schemas.microsoft.com/office/powerpoint/2010/main" val="78772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1866974"/>
            <a:ext cx="12192000" cy="821192"/>
          </a:xfrm>
        </p:spPr>
        <p:txBody>
          <a:bodyPr anchor="t">
            <a:no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0" y="2542915"/>
            <a:ext cx="12192000" cy="608848"/>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a:extLst>
              <a:ext uri="{FF2B5EF4-FFF2-40B4-BE49-F238E27FC236}">
                <a16:creationId xmlns:a16="http://schemas.microsoft.com/office/drawing/2014/main" id="{39541DDF-0B81-8541-A367-19111464254B}"/>
              </a:ext>
            </a:extLst>
          </p:cNvPr>
          <p:cNvSpPr>
            <a:spLocks noGrp="1"/>
          </p:cNvSpPr>
          <p:nvPr>
            <p:ph type="pic" sz="quarter" idx="10"/>
          </p:nvPr>
        </p:nvSpPr>
        <p:spPr>
          <a:xfrm>
            <a:off x="4516991" y="3395839"/>
            <a:ext cx="3194051" cy="1235075"/>
          </a:xfrm>
        </p:spPr>
        <p:txBody>
          <a:bodyPr/>
          <a:lstStyle/>
          <a:p>
            <a:endParaRPr lang="en-US" dirty="0"/>
          </a:p>
        </p:txBody>
      </p:sp>
      <p:sp>
        <p:nvSpPr>
          <p:cNvPr id="8" name="Rectangle 7">
            <a:extLst>
              <a:ext uri="{FF2B5EF4-FFF2-40B4-BE49-F238E27FC236}">
                <a16:creationId xmlns:a16="http://schemas.microsoft.com/office/drawing/2014/main" id="{A50F034B-93E2-ED44-BE31-9CC535EFDEAA}"/>
              </a:ext>
            </a:extLst>
          </p:cNvPr>
          <p:cNvSpPr/>
          <p:nvPr userDrawn="1"/>
        </p:nvSpPr>
        <p:spPr>
          <a:xfrm>
            <a:off x="465344" y="6163475"/>
            <a:ext cx="1023755" cy="481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oogle Shape;77;p16">
            <a:extLst>
              <a:ext uri="{FF2B5EF4-FFF2-40B4-BE49-F238E27FC236}">
                <a16:creationId xmlns:a16="http://schemas.microsoft.com/office/drawing/2014/main" id="{B6F2DFFE-69EA-4742-9BC1-30228365BF71}"/>
              </a:ext>
            </a:extLst>
          </p:cNvPr>
          <p:cNvPicPr preferRelativeResize="0"/>
          <p:nvPr userDrawn="1"/>
        </p:nvPicPr>
        <p:blipFill>
          <a:blip r:embed="rId2">
            <a:alphaModFix/>
          </a:blip>
          <a:stretch>
            <a:fillRect/>
          </a:stretch>
        </p:blipFill>
        <p:spPr>
          <a:xfrm>
            <a:off x="5411094" y="5627494"/>
            <a:ext cx="1097280" cy="548640"/>
          </a:xfrm>
          <a:prstGeom prst="rect">
            <a:avLst/>
          </a:prstGeom>
          <a:noFill/>
          <a:ln>
            <a:noFill/>
          </a:ln>
        </p:spPr>
      </p:pic>
      <p:sp>
        <p:nvSpPr>
          <p:cNvPr id="13" name="Rectangle 12">
            <a:extLst>
              <a:ext uri="{FF2B5EF4-FFF2-40B4-BE49-F238E27FC236}">
                <a16:creationId xmlns:a16="http://schemas.microsoft.com/office/drawing/2014/main" id="{3D3D8858-EC86-B249-B360-2378B4B893DA}"/>
              </a:ext>
            </a:extLst>
          </p:cNvPr>
          <p:cNvSpPr/>
          <p:nvPr userDrawn="1"/>
        </p:nvSpPr>
        <p:spPr>
          <a:xfrm>
            <a:off x="465344" y="781777"/>
            <a:ext cx="11301256" cy="17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7"/>
          <p:cNvSpPr>
            <a:spLocks noGrp="1"/>
          </p:cNvSpPr>
          <p:nvPr>
            <p:ph type="body" sz="quarter" idx="11" hasCustomPrompt="1"/>
          </p:nvPr>
        </p:nvSpPr>
        <p:spPr>
          <a:xfrm>
            <a:off x="0" y="4941414"/>
            <a:ext cx="12192000" cy="409817"/>
          </a:xfrm>
        </p:spPr>
        <p:txBody>
          <a:bodyPr anchor="ctr"/>
          <a:lstStyle>
            <a:lvl1pPr marL="0" indent="0" algn="ctr">
              <a:buFontTx/>
              <a:buNone/>
              <a:defRPr sz="1800"/>
            </a:lvl1pPr>
          </a:lstStyle>
          <a:p>
            <a:pPr lvl="0"/>
            <a:r>
              <a:rPr lang="en-US" dirty="0"/>
              <a:t>Click to enter date</a:t>
            </a:r>
          </a:p>
        </p:txBody>
      </p:sp>
    </p:spTree>
    <p:extLst>
      <p:ext uri="{BB962C8B-B14F-4D97-AF65-F5344CB8AC3E}">
        <p14:creationId xmlns:p14="http://schemas.microsoft.com/office/powerpoint/2010/main" val="410093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019300"/>
            <a:ext cx="10134600" cy="4022774"/>
          </a:xfrm>
        </p:spPr>
        <p:txBody>
          <a:bodyPr/>
          <a:lstStyle>
            <a:lvl1pPr indent="-182880" fontAlgn="t">
              <a:lnSpc>
                <a:spcPct val="90000"/>
              </a:lnSpc>
              <a:defRPr/>
            </a:lvl1pPr>
            <a:lvl2pPr indent="-182880" fontAlgn="t">
              <a:lnSpc>
                <a:spcPct val="90000"/>
              </a:lnSpc>
              <a:defRPr/>
            </a:lvl2pPr>
            <a:lvl3pPr indent="-182880" fontAlgn="t">
              <a:lnSpc>
                <a:spcPct val="90000"/>
              </a:lnSpc>
              <a:defRPr/>
            </a:lvl3pPr>
            <a:lvl4pPr indent="-182880" fontAlgn="t">
              <a:lnSpc>
                <a:spcPct val="90000"/>
              </a:lnSpc>
              <a:defRPr/>
            </a:lvl4pPr>
            <a:lvl5pPr indent="-182880" fontAlgn="t">
              <a:lnSpc>
                <a:spcPct val="9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BE050552-1456-534A-A019-1F46C5FFB6B7}"/>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7" name="Title Placeholder 1">
            <a:extLst>
              <a:ext uri="{FF2B5EF4-FFF2-40B4-BE49-F238E27FC236}">
                <a16:creationId xmlns:a16="http://schemas.microsoft.com/office/drawing/2014/main" id="{30AABF0B-663E-8448-B782-37A6D5B03F6D}"/>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10" name="Text Placeholder 10">
            <a:extLst>
              <a:ext uri="{FF2B5EF4-FFF2-40B4-BE49-F238E27FC236}">
                <a16:creationId xmlns:a16="http://schemas.microsoft.com/office/drawing/2014/main" id="{45296CA4-932C-D040-B2E0-3A3B18F37602}"/>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Tree>
    <p:extLst>
      <p:ext uri="{BB962C8B-B14F-4D97-AF65-F5344CB8AC3E}">
        <p14:creationId xmlns:p14="http://schemas.microsoft.com/office/powerpoint/2010/main" val="4218277636"/>
      </p:ext>
    </p:extLst>
  </p:cSld>
  <p:clrMapOvr>
    <a:masterClrMapping/>
  </p:clrMapOvr>
  <p:extLst>
    <p:ext uri="{DCECCB84-F9BA-43D5-87BE-67443E8EF086}">
      <p15:sldGuideLst xmlns:p15="http://schemas.microsoft.com/office/powerpoint/2012/main">
        <p15:guide id="1" pos="69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Bulle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8800" y="2019300"/>
            <a:ext cx="5285117" cy="41576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0000" y="2019300"/>
            <a:ext cx="5283200" cy="41576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2214B3DC-C348-D44C-8270-8665B500E540}"/>
              </a:ext>
            </a:extLst>
          </p:cNvPr>
          <p:cNvSpPr>
            <a:spLocks noGrp="1"/>
          </p:cNvSpPr>
          <p:nvPr>
            <p:ph type="sldNum" sz="quarter" idx="4"/>
          </p:nvPr>
        </p:nvSpPr>
        <p:spPr>
          <a:xfrm>
            <a:off x="9023400" y="6370638"/>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8" name="Title Placeholder 1">
            <a:extLst>
              <a:ext uri="{FF2B5EF4-FFF2-40B4-BE49-F238E27FC236}">
                <a16:creationId xmlns:a16="http://schemas.microsoft.com/office/drawing/2014/main" id="{91CFFAC5-7E04-2746-A9D5-D28F13ACC67D}"/>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11" name="Text Placeholder 10">
            <a:extLst>
              <a:ext uri="{FF2B5EF4-FFF2-40B4-BE49-F238E27FC236}">
                <a16:creationId xmlns:a16="http://schemas.microsoft.com/office/drawing/2014/main" id="{7F1685C9-BC5D-7047-A1AF-B9DB289EC989}"/>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Tree>
    <p:extLst>
      <p:ext uri="{BB962C8B-B14F-4D97-AF65-F5344CB8AC3E}">
        <p14:creationId xmlns:p14="http://schemas.microsoft.com/office/powerpoint/2010/main" val="30568276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E48706F-6D49-144C-8C69-4AB45894E8E6}"/>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
        <p:nvSpPr>
          <p:cNvPr id="6" name="Text Placeholder 5">
            <a:extLst>
              <a:ext uri="{FF2B5EF4-FFF2-40B4-BE49-F238E27FC236}">
                <a16:creationId xmlns:a16="http://schemas.microsoft.com/office/drawing/2014/main" id="{1C60CF90-51F2-1D40-8FE2-DE1B23451396}"/>
              </a:ext>
            </a:extLst>
          </p:cNvPr>
          <p:cNvSpPr>
            <a:spLocks noGrp="1"/>
          </p:cNvSpPr>
          <p:nvPr>
            <p:ph type="body" sz="quarter" idx="13"/>
          </p:nvPr>
        </p:nvSpPr>
        <p:spPr>
          <a:xfrm>
            <a:off x="558800" y="2019300"/>
            <a:ext cx="10972800" cy="3721100"/>
          </a:xfrm>
        </p:spPr>
        <p:txBody>
          <a:bodyPr wrap="square"/>
          <a:lstStyle>
            <a:lvl1pPr marL="0" indent="0">
              <a:buFontTx/>
              <a:buNone/>
              <a:defRPr sz="2000" baseline="0">
                <a:latin typeface="+mn-lt"/>
              </a:defRPr>
            </a:lvl1pPr>
            <a:lvl2pPr marL="457200" indent="0">
              <a:buFontTx/>
              <a:buNone/>
              <a:defRPr sz="1400" baseline="0">
                <a:latin typeface="+mn-lt"/>
              </a:defRPr>
            </a:lvl2pPr>
            <a:lvl3pPr marL="914400" indent="0">
              <a:buFontTx/>
              <a:buNone/>
              <a:defRPr sz="1400" baseline="0">
                <a:latin typeface="+mn-lt"/>
              </a:defRPr>
            </a:lvl3pPr>
            <a:lvl4pPr marL="1371600" indent="0">
              <a:buFontTx/>
              <a:buNone/>
              <a:defRPr sz="1400" baseline="0">
                <a:latin typeface="+mn-lt"/>
              </a:defRPr>
            </a:lvl4pPr>
            <a:lvl5pPr marL="1828800" indent="0">
              <a:buFontTx/>
              <a:buNone/>
              <a:defRPr sz="1400" baseline="0">
                <a:latin typeface="+mn-lt"/>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3C1836EB-5C1E-8942-AABB-BDA6C8275603}"/>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7" name="Title Placeholder 1">
            <a:extLst>
              <a:ext uri="{FF2B5EF4-FFF2-40B4-BE49-F238E27FC236}">
                <a16:creationId xmlns:a16="http://schemas.microsoft.com/office/drawing/2014/main" id="{F113019A-DA3D-E442-970D-EDE121D930F9}"/>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242750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8800" y="2019300"/>
            <a:ext cx="5285117" cy="415766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4" name="Content Placeholder 3"/>
          <p:cNvSpPr>
            <a:spLocks noGrp="1"/>
          </p:cNvSpPr>
          <p:nvPr>
            <p:ph sz="half" idx="2"/>
          </p:nvPr>
        </p:nvSpPr>
        <p:spPr>
          <a:xfrm>
            <a:off x="6350000" y="2019299"/>
            <a:ext cx="5283200" cy="415766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0" name="Slide Number Placeholder 5">
            <a:extLst>
              <a:ext uri="{FF2B5EF4-FFF2-40B4-BE49-F238E27FC236}">
                <a16:creationId xmlns:a16="http://schemas.microsoft.com/office/drawing/2014/main" id="{2214B3DC-C348-D44C-8270-8665B500E540}"/>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8" name="Title Placeholder 1">
            <a:extLst>
              <a:ext uri="{FF2B5EF4-FFF2-40B4-BE49-F238E27FC236}">
                <a16:creationId xmlns:a16="http://schemas.microsoft.com/office/drawing/2014/main" id="{5A0CF989-37EB-6A4E-94B5-95E06DBD2F64}"/>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11" name="Text Placeholder 10">
            <a:extLst>
              <a:ext uri="{FF2B5EF4-FFF2-40B4-BE49-F238E27FC236}">
                <a16:creationId xmlns:a16="http://schemas.microsoft.com/office/drawing/2014/main" id="{2F31DC9F-820B-AB48-B359-BBE1385AF5AB}"/>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
        <p:nvSpPr>
          <p:cNvPr id="13" name="Date Placeholder 3"/>
          <p:cNvSpPr txBox="1">
            <a:spLocks/>
          </p:cNvSpPr>
          <p:nvPr userDrawn="1"/>
        </p:nvSpPr>
        <p:spPr>
          <a:xfrm>
            <a:off x="1388813"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Tree>
    <p:extLst>
      <p:ext uri="{BB962C8B-B14F-4D97-AF65-F5344CB8AC3E}">
        <p14:creationId xmlns:p14="http://schemas.microsoft.com/office/powerpoint/2010/main" val="11589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036A972-7F31-7746-811F-0A317479B8E9}"/>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5" name="Title Placeholder 1">
            <a:extLst>
              <a:ext uri="{FF2B5EF4-FFF2-40B4-BE49-F238E27FC236}">
                <a16:creationId xmlns:a16="http://schemas.microsoft.com/office/drawing/2014/main" id="{C3FC8970-7413-3B4B-9B7E-46C483AAF35B}"/>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9" name="Date Placeholder 3"/>
          <p:cNvSpPr txBox="1">
            <a:spLocks/>
          </p:cNvSpPr>
          <p:nvPr userDrawn="1"/>
        </p:nvSpPr>
        <p:spPr>
          <a:xfrm>
            <a:off x="1388813"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Tree>
    <p:extLst>
      <p:ext uri="{BB962C8B-B14F-4D97-AF65-F5344CB8AC3E}">
        <p14:creationId xmlns:p14="http://schemas.microsoft.com/office/powerpoint/2010/main" val="258508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ial Blue Divider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C92D463-C448-4743-B75E-F05A5B05322B}"/>
              </a:ext>
            </a:extLst>
          </p:cNvPr>
          <p:cNvSpPr/>
          <p:nvPr userDrawn="1"/>
        </p:nvSpPr>
        <p:spPr>
          <a:xfrm>
            <a:off x="558800" y="2108007"/>
            <a:ext cx="11074400" cy="1898602"/>
          </a:xfrm>
          <a:prstGeom prst="roundRect">
            <a:avLst>
              <a:gd name="adj" fmla="val 6202"/>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E2447646-86EF-A44C-A7BC-8F8B137466E7}"/>
              </a:ext>
            </a:extLst>
          </p:cNvPr>
          <p:cNvSpPr/>
          <p:nvPr userDrawn="1"/>
        </p:nvSpPr>
        <p:spPr>
          <a:xfrm>
            <a:off x="451200" y="698400"/>
            <a:ext cx="11395200" cy="26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5">
            <a:extLst>
              <a:ext uri="{FF2B5EF4-FFF2-40B4-BE49-F238E27FC236}">
                <a16:creationId xmlns:a16="http://schemas.microsoft.com/office/drawing/2014/main" id="{C73D86F7-AE9D-1A41-8584-466978534822}"/>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2" name="Rectangle 1">
            <a:extLst>
              <a:ext uri="{FF2B5EF4-FFF2-40B4-BE49-F238E27FC236}">
                <a16:creationId xmlns:a16="http://schemas.microsoft.com/office/drawing/2014/main" id="{1B994FF9-262D-574F-A815-5E5F0F1F89EB}"/>
              </a:ext>
            </a:extLst>
          </p:cNvPr>
          <p:cNvSpPr/>
          <p:nvPr userDrawn="1"/>
        </p:nvSpPr>
        <p:spPr>
          <a:xfrm>
            <a:off x="451200" y="964800"/>
            <a:ext cx="11315400" cy="392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1" hasCustomPrompt="1"/>
          </p:nvPr>
        </p:nvSpPr>
        <p:spPr>
          <a:xfrm>
            <a:off x="1" y="2727326"/>
            <a:ext cx="12192000" cy="563563"/>
          </a:xfrm>
        </p:spPr>
        <p:txBody>
          <a:bodyPr anchor="ctr"/>
          <a:lstStyle>
            <a:lvl1pPr marL="0" indent="0" algn="ctr">
              <a:buFontTx/>
              <a:buNone/>
              <a:defRPr sz="1800" b="1">
                <a:solidFill>
                  <a:schemeClr val="bg2"/>
                </a:solidFill>
              </a:defRPr>
            </a:lvl1pPr>
            <a:lvl2pPr marL="457200" indent="0" algn="ctr">
              <a:buFontTx/>
              <a:buNone/>
              <a:defRPr b="1">
                <a:solidFill>
                  <a:schemeClr val="bg2"/>
                </a:solidFill>
              </a:defRPr>
            </a:lvl2pPr>
            <a:lvl3pPr marL="914400" indent="0" algn="ctr">
              <a:buFontTx/>
              <a:buNone/>
              <a:defRPr b="1">
                <a:solidFill>
                  <a:schemeClr val="bg2"/>
                </a:solidFill>
              </a:defRPr>
            </a:lvl3pPr>
            <a:lvl4pPr marL="1371600" indent="0" algn="ctr">
              <a:buFontTx/>
              <a:buNone/>
              <a:defRPr b="1">
                <a:solidFill>
                  <a:schemeClr val="bg2"/>
                </a:solidFill>
              </a:defRPr>
            </a:lvl4pPr>
            <a:lvl5pPr marL="1828800" indent="0" algn="ctr">
              <a:buFontTx/>
              <a:buNone/>
              <a:defRPr b="1">
                <a:solidFill>
                  <a:schemeClr val="bg2"/>
                </a:solidFill>
              </a:defRPr>
            </a:lvl5pPr>
          </a:lstStyle>
          <a:p>
            <a:pPr lvl="0"/>
            <a:r>
              <a:rPr lang="en-US" dirty="0"/>
              <a:t>Edit Divider Title</a:t>
            </a:r>
          </a:p>
        </p:txBody>
      </p:sp>
    </p:spTree>
    <p:extLst>
      <p:ext uri="{BB962C8B-B14F-4D97-AF65-F5344CB8AC3E}">
        <p14:creationId xmlns:p14="http://schemas.microsoft.com/office/powerpoint/2010/main" val="283097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540153" y="879676"/>
            <a:ext cx="11127129" cy="27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CC92D463-C448-4743-B75E-F05A5B05322B}"/>
              </a:ext>
            </a:extLst>
          </p:cNvPr>
          <p:cNvSpPr/>
          <p:nvPr userDrawn="1"/>
        </p:nvSpPr>
        <p:spPr>
          <a:xfrm>
            <a:off x="558801" y="419100"/>
            <a:ext cx="11108480" cy="5638800"/>
          </a:xfrm>
          <a:prstGeom prst="roundRect">
            <a:avLst>
              <a:gd name="adj" fmla="val 1185"/>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E438226E-BA9B-C24B-B1B1-7E9B2C5E77C2}"/>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3" name="Text Placeholder 2"/>
          <p:cNvSpPr>
            <a:spLocks noGrp="1"/>
          </p:cNvSpPr>
          <p:nvPr>
            <p:ph type="body" sz="quarter" idx="11" hasCustomPrompt="1"/>
          </p:nvPr>
        </p:nvSpPr>
        <p:spPr>
          <a:xfrm>
            <a:off x="-71966" y="2993292"/>
            <a:ext cx="12263967" cy="477895"/>
          </a:xfrm>
        </p:spPr>
        <p:txBody>
          <a:bodyPr anchor="ctr"/>
          <a:lstStyle>
            <a:lvl1pPr marL="0" indent="0" algn="ctr">
              <a:buFontTx/>
              <a:buNone/>
              <a:defRPr sz="1800" b="1">
                <a:solidFill>
                  <a:schemeClr val="bg2"/>
                </a:solidFill>
              </a:defRPr>
            </a:lvl1pPr>
            <a:lvl2pPr marL="457200" indent="0" algn="ctr">
              <a:buFontTx/>
              <a:buNone/>
              <a:defRPr b="1">
                <a:solidFill>
                  <a:schemeClr val="bg2"/>
                </a:solidFill>
              </a:defRPr>
            </a:lvl2pPr>
            <a:lvl3pPr marL="914400" indent="0" algn="ctr">
              <a:buFontTx/>
              <a:buNone/>
              <a:defRPr b="1">
                <a:solidFill>
                  <a:schemeClr val="bg2"/>
                </a:solidFill>
              </a:defRPr>
            </a:lvl3pPr>
            <a:lvl4pPr marL="1371600" indent="0" algn="ctr">
              <a:buFontTx/>
              <a:buNone/>
              <a:defRPr b="1">
                <a:solidFill>
                  <a:schemeClr val="bg2"/>
                </a:solidFill>
              </a:defRPr>
            </a:lvl4pPr>
            <a:lvl5pPr marL="1828800" indent="0" algn="ctr">
              <a:buFontTx/>
              <a:buNone/>
              <a:defRPr b="1">
                <a:solidFill>
                  <a:schemeClr val="bg2"/>
                </a:solidFill>
              </a:defRPr>
            </a:lvl5pPr>
          </a:lstStyle>
          <a:p>
            <a:pPr lvl="0"/>
            <a:r>
              <a:rPr lang="en-US" dirty="0"/>
              <a:t>Edit Divider Title</a:t>
            </a:r>
          </a:p>
        </p:txBody>
      </p:sp>
    </p:spTree>
    <p:extLst>
      <p:ext uri="{BB962C8B-B14F-4D97-AF65-F5344CB8AC3E}">
        <p14:creationId xmlns:p14="http://schemas.microsoft.com/office/powerpoint/2010/main" val="383712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17" y="359205"/>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1219200" y="1771650"/>
            <a:ext cx="10134600" cy="42704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Google Shape;83;p16">
            <a:extLst>
              <a:ext uri="{FF2B5EF4-FFF2-40B4-BE49-F238E27FC236}">
                <a16:creationId xmlns:a16="http://schemas.microsoft.com/office/drawing/2014/main" id="{8BBD909B-D5A7-ED4D-86C2-B19200AF3116}"/>
              </a:ext>
            </a:extLst>
          </p:cNvPr>
          <p:cNvCxnSpPr>
            <a:cxnSpLocks/>
          </p:cNvCxnSpPr>
          <p:nvPr userDrawn="1"/>
        </p:nvCxnSpPr>
        <p:spPr>
          <a:xfrm>
            <a:off x="558816" y="1151372"/>
            <a:ext cx="11074384" cy="0"/>
          </a:xfrm>
          <a:prstGeom prst="straightConnector1">
            <a:avLst/>
          </a:prstGeom>
          <a:noFill/>
          <a:ln w="28575" cap="flat" cmpd="sng">
            <a:solidFill>
              <a:srgbClr val="87A5D4"/>
            </a:solidFill>
            <a:prstDash val="solid"/>
            <a:round/>
            <a:headEnd type="none" w="med" len="med"/>
            <a:tailEnd type="none" w="med" len="med"/>
          </a:ln>
        </p:spPr>
      </p:cxnSp>
      <p:pic>
        <p:nvPicPr>
          <p:cNvPr id="9" name="Google Shape;77;p16">
            <a:extLst>
              <a:ext uri="{FF2B5EF4-FFF2-40B4-BE49-F238E27FC236}">
                <a16:creationId xmlns:a16="http://schemas.microsoft.com/office/drawing/2014/main" id="{3F4F1E5A-B154-1742-9975-2B7AA803C163}"/>
              </a:ext>
            </a:extLst>
          </p:cNvPr>
          <p:cNvPicPr preferRelativeResize="0"/>
          <p:nvPr userDrawn="1"/>
        </p:nvPicPr>
        <p:blipFill>
          <a:blip r:embed="rId13">
            <a:alphaModFix/>
          </a:blip>
          <a:stretch>
            <a:fillRect/>
          </a:stretch>
        </p:blipFill>
        <p:spPr>
          <a:xfrm>
            <a:off x="558800" y="6236756"/>
            <a:ext cx="640080" cy="316444"/>
          </a:xfrm>
          <a:prstGeom prst="rect">
            <a:avLst/>
          </a:prstGeom>
          <a:noFill/>
          <a:ln>
            <a:noFill/>
          </a:ln>
        </p:spPr>
      </p:pic>
      <p:sp>
        <p:nvSpPr>
          <p:cNvPr id="6" name="Slide Number Placeholder 5">
            <a:extLst>
              <a:ext uri="{FF2B5EF4-FFF2-40B4-BE49-F238E27FC236}">
                <a16:creationId xmlns:a16="http://schemas.microsoft.com/office/drawing/2014/main" id="{4BAAAE9D-99A4-DA43-91F3-060104BB05C6}"/>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grpSp>
        <p:nvGrpSpPr>
          <p:cNvPr id="8" name="Group 7">
            <a:extLst>
              <a:ext uri="{FF2B5EF4-FFF2-40B4-BE49-F238E27FC236}">
                <a16:creationId xmlns:a16="http://schemas.microsoft.com/office/drawing/2014/main" id="{0C1D1EB2-F15C-8149-947D-A6195D5FE6C7}"/>
              </a:ext>
            </a:extLst>
          </p:cNvPr>
          <p:cNvGrpSpPr/>
          <p:nvPr userDrawn="1"/>
        </p:nvGrpSpPr>
        <p:grpSpPr>
          <a:xfrm>
            <a:off x="-1726057" y="4965682"/>
            <a:ext cx="232880" cy="1892318"/>
            <a:chOff x="-1300396" y="1705190"/>
            <a:chExt cx="396657" cy="4269510"/>
          </a:xfrm>
        </p:grpSpPr>
        <p:sp>
          <p:nvSpPr>
            <p:cNvPr id="10" name="Rectangle 9">
              <a:extLst>
                <a:ext uri="{FF2B5EF4-FFF2-40B4-BE49-F238E27FC236}">
                  <a16:creationId xmlns:a16="http://schemas.microsoft.com/office/drawing/2014/main" id="{C23D59C9-17B9-EE44-8CED-86CDEE4EB0A7}"/>
                </a:ext>
              </a:extLst>
            </p:cNvPr>
            <p:cNvSpPr/>
            <p:nvPr/>
          </p:nvSpPr>
          <p:spPr>
            <a:xfrm>
              <a:off x="-1300396" y="3364985"/>
              <a:ext cx="396657" cy="396657"/>
            </a:xfrm>
            <a:prstGeom prst="rect">
              <a:avLst/>
            </a:prstGeom>
            <a:solidFill>
              <a:srgbClr val="F166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1" name="Rectangle 10">
              <a:extLst>
                <a:ext uri="{FF2B5EF4-FFF2-40B4-BE49-F238E27FC236}">
                  <a16:creationId xmlns:a16="http://schemas.microsoft.com/office/drawing/2014/main" id="{6B21B856-368A-F14B-97FB-7C9CFABF990D}"/>
                </a:ext>
              </a:extLst>
            </p:cNvPr>
            <p:cNvSpPr/>
            <p:nvPr/>
          </p:nvSpPr>
          <p:spPr>
            <a:xfrm>
              <a:off x="-1300396" y="3918250"/>
              <a:ext cx="396657" cy="396657"/>
            </a:xfrm>
            <a:prstGeom prst="rect">
              <a:avLst/>
            </a:prstGeom>
            <a:solidFill>
              <a:srgbClr val="E79F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2" name="Rectangle 11">
              <a:extLst>
                <a:ext uri="{FF2B5EF4-FFF2-40B4-BE49-F238E27FC236}">
                  <a16:creationId xmlns:a16="http://schemas.microsoft.com/office/drawing/2014/main" id="{9CB13C03-569F-5F41-B187-BA35545C04AE}"/>
                </a:ext>
              </a:extLst>
            </p:cNvPr>
            <p:cNvSpPr/>
            <p:nvPr/>
          </p:nvSpPr>
          <p:spPr>
            <a:xfrm>
              <a:off x="-1300396" y="4471515"/>
              <a:ext cx="396657" cy="396657"/>
            </a:xfrm>
            <a:prstGeom prst="rect">
              <a:avLst/>
            </a:prstGeom>
            <a:solidFill>
              <a:srgbClr val="6FB3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3" name="Rectangle 12">
              <a:extLst>
                <a:ext uri="{FF2B5EF4-FFF2-40B4-BE49-F238E27FC236}">
                  <a16:creationId xmlns:a16="http://schemas.microsoft.com/office/drawing/2014/main" id="{7EB4D6E1-BC3E-E44B-9024-22E5BFE54B60}"/>
                </a:ext>
              </a:extLst>
            </p:cNvPr>
            <p:cNvSpPr/>
            <p:nvPr/>
          </p:nvSpPr>
          <p:spPr>
            <a:xfrm>
              <a:off x="-1300396" y="5578043"/>
              <a:ext cx="396657" cy="396657"/>
            </a:xfrm>
            <a:prstGeom prst="rect">
              <a:avLst/>
            </a:prstGeom>
            <a:solidFill>
              <a:srgbClr val="606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4" name="Rectangle 13">
              <a:extLst>
                <a:ext uri="{FF2B5EF4-FFF2-40B4-BE49-F238E27FC236}">
                  <a16:creationId xmlns:a16="http://schemas.microsoft.com/office/drawing/2014/main" id="{391288D9-0B9D-5041-9BAC-FD47632C3283}"/>
                </a:ext>
              </a:extLst>
            </p:cNvPr>
            <p:cNvSpPr/>
            <p:nvPr/>
          </p:nvSpPr>
          <p:spPr>
            <a:xfrm>
              <a:off x="-1300396" y="5024780"/>
              <a:ext cx="396657" cy="396657"/>
            </a:xfrm>
            <a:prstGeom prst="rect">
              <a:avLst/>
            </a:prstGeom>
            <a:solidFill>
              <a:srgbClr val="009A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5" name="Rectangle 14">
              <a:extLst>
                <a:ext uri="{FF2B5EF4-FFF2-40B4-BE49-F238E27FC236}">
                  <a16:creationId xmlns:a16="http://schemas.microsoft.com/office/drawing/2014/main" id="{5654E8D6-CDBF-4B4B-94F8-B9331A25C670}"/>
                </a:ext>
              </a:extLst>
            </p:cNvPr>
            <p:cNvSpPr/>
            <p:nvPr/>
          </p:nvSpPr>
          <p:spPr>
            <a:xfrm>
              <a:off x="-1300396" y="2811720"/>
              <a:ext cx="396657" cy="396657"/>
            </a:xfrm>
            <a:prstGeom prst="rect">
              <a:avLst/>
            </a:prstGeom>
            <a:solidFill>
              <a:srgbClr val="001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dirty="0"/>
            </a:p>
          </p:txBody>
        </p:sp>
        <p:sp>
          <p:nvSpPr>
            <p:cNvPr id="16" name="Rectangle 15">
              <a:extLst>
                <a:ext uri="{FF2B5EF4-FFF2-40B4-BE49-F238E27FC236}">
                  <a16:creationId xmlns:a16="http://schemas.microsoft.com/office/drawing/2014/main" id="{14E1E4DF-6659-E641-B252-4D7F8A5A94F9}"/>
                </a:ext>
              </a:extLst>
            </p:cNvPr>
            <p:cNvSpPr/>
            <p:nvPr/>
          </p:nvSpPr>
          <p:spPr>
            <a:xfrm>
              <a:off x="-1300396" y="1705190"/>
              <a:ext cx="396657" cy="396657"/>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7" name="Rectangle 16">
              <a:extLst>
                <a:ext uri="{FF2B5EF4-FFF2-40B4-BE49-F238E27FC236}">
                  <a16:creationId xmlns:a16="http://schemas.microsoft.com/office/drawing/2014/main" id="{A147BF34-8132-1A41-BF3F-64D7EC4AC972}"/>
                </a:ext>
              </a:extLst>
            </p:cNvPr>
            <p:cNvSpPr/>
            <p:nvPr/>
          </p:nvSpPr>
          <p:spPr>
            <a:xfrm>
              <a:off x="-1300396" y="2258455"/>
              <a:ext cx="396657" cy="396657"/>
            </a:xfrm>
            <a:prstGeom prst="rect">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grpSp>
    </p:spTree>
    <p:extLst>
      <p:ext uri="{BB962C8B-B14F-4D97-AF65-F5344CB8AC3E}">
        <p14:creationId xmlns:p14="http://schemas.microsoft.com/office/powerpoint/2010/main" val="243618478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8" r:id="rId3"/>
    <p:sldLayoutId id="2147483669" r:id="rId4"/>
    <p:sldLayoutId id="2147483671" r:id="rId5"/>
    <p:sldLayoutId id="2147483679" r:id="rId6"/>
    <p:sldLayoutId id="2147483666" r:id="rId7"/>
    <p:sldLayoutId id="2147483675" r:id="rId8"/>
    <p:sldLayoutId id="2147483667" r:id="rId9"/>
    <p:sldLayoutId id="2147483673" r:id="rId10"/>
    <p:sldLayoutId id="2147483674" r:id="rId11"/>
  </p:sldLayoutIdLst>
  <p:hf hdr="0" ftr="0" dt="0"/>
  <p:txStyles>
    <p:titleStyle>
      <a:lvl1pPr algn="l" defTabSz="914400" rtl="0" eaLnBrk="1" fontAlgn="t" latinLnBrk="0" hangingPunct="1">
        <a:lnSpc>
          <a:spcPct val="95000"/>
        </a:lnSpc>
        <a:spcBef>
          <a:spcPct val="0"/>
        </a:spcBef>
        <a:buNone/>
        <a:defRPr sz="2400" b="1" kern="1200">
          <a:solidFill>
            <a:schemeClr val="accent1"/>
          </a:solidFill>
          <a:latin typeface="+mn-lt"/>
          <a:ea typeface="Arial Unicode MS" panose="020B0604020202020204" pitchFamily="34" charset="-128"/>
          <a:cs typeface="Arial Unicode MS" panose="020B0604020202020204" pitchFamily="34" charset="-128"/>
        </a:defRPr>
      </a:lvl1pPr>
    </p:titleStyle>
    <p:bodyStyle>
      <a:lvl1pPr marL="228600" indent="-228600" algn="l" defTabSz="914400" rtl="0" eaLnBrk="1" latinLnBrk="0" hangingPunct="1">
        <a:lnSpc>
          <a:spcPct val="90000"/>
        </a:lnSpc>
        <a:spcBef>
          <a:spcPts val="1000"/>
        </a:spcBef>
        <a:buSzPct val="110000"/>
        <a:buFont typeface="Arial" panose="020B0604020202020204" pitchFamily="34" charset="0"/>
        <a:buChar char="•"/>
        <a:defRPr sz="2000" kern="1200">
          <a:solidFill>
            <a:schemeClr val="tx1"/>
          </a:solidFill>
          <a:latin typeface="+mn-lt"/>
          <a:ea typeface="Arial Unicode MS" panose="020B0604020202020204" pitchFamily="34" charset="-128"/>
          <a:cs typeface="Arial Unicode MS" panose="020B0604020202020204" pitchFamily="34" charset="-128"/>
        </a:defRPr>
      </a:lvl1pPr>
      <a:lvl2pPr marL="685800" indent="-228600" algn="l" defTabSz="914400" rtl="0" eaLnBrk="1" latinLnBrk="0" hangingPunct="1">
        <a:lnSpc>
          <a:spcPct val="90000"/>
        </a:lnSpc>
        <a:spcBef>
          <a:spcPts val="500"/>
        </a:spcBef>
        <a:buSzPct val="90000"/>
        <a:buFont typeface="Courier New" panose="02070309020205020404" pitchFamily="49" charset="0"/>
        <a:buChar char="o"/>
        <a:defRPr sz="1800" kern="1200">
          <a:solidFill>
            <a:schemeClr val="tx1"/>
          </a:solidFill>
          <a:latin typeface="+mn-lt"/>
          <a:ea typeface="Arial Unicode MS" panose="020B0604020202020204" pitchFamily="34" charset="-128"/>
          <a:cs typeface="Arial Unicode MS" panose="020B0604020202020204" pitchFamily="34" charset="-128"/>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Arial Unicode MS" panose="020B0604020202020204" pitchFamily="34" charset="-128"/>
          <a:cs typeface="Arial Unicode MS" panose="020B0604020202020204" pitchFamily="34" charset="-128"/>
        </a:defRPr>
      </a:lvl3pPr>
      <a:lvl4pPr marL="1600200" indent="-228600" algn="l" defTabSz="914400" rtl="0" eaLnBrk="1" latinLnBrk="0" hangingPunct="1">
        <a:lnSpc>
          <a:spcPct val="90000"/>
        </a:lnSpc>
        <a:spcBef>
          <a:spcPts val="500"/>
        </a:spcBef>
        <a:buSzPct val="120000"/>
        <a:buFont typeface="Arial" panose="020B0604020202020204" pitchFamily="34" charset="0"/>
        <a:buChar char="•"/>
        <a:defRPr sz="1400" kern="1200">
          <a:solidFill>
            <a:schemeClr val="tx1"/>
          </a:solidFill>
          <a:latin typeface="+mn-lt"/>
          <a:ea typeface="Arial Unicode MS" panose="020B0604020202020204" pitchFamily="34" charset="-128"/>
          <a:cs typeface="Arial Unicode MS" panose="020B0604020202020204" pitchFamily="34" charset="-128"/>
        </a:defRPr>
      </a:lvl4pPr>
      <a:lvl5pPr marL="2057400" indent="-228600" algn="l" defTabSz="914400" rtl="0" eaLnBrk="1" latinLnBrk="0" hangingPunct="1">
        <a:lnSpc>
          <a:spcPct val="90000"/>
        </a:lnSpc>
        <a:spcBef>
          <a:spcPts val="500"/>
        </a:spcBef>
        <a:buSzPct val="90000"/>
        <a:buFont typeface="Courier New" panose="02070309020205020404" pitchFamily="49" charset="0"/>
        <a:buChar char="o"/>
        <a:defRPr sz="1400" kern="1200">
          <a:solidFill>
            <a:schemeClr val="tx1"/>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52" userDrawn="1">
          <p15:clr>
            <a:srgbClr val="F26B43"/>
          </p15:clr>
        </p15:guide>
        <p15:guide id="3" pos="7328" userDrawn="1">
          <p15:clr>
            <a:srgbClr val="F26B43"/>
          </p15:clr>
        </p15:guide>
        <p15:guide id="4" orient="horz" pos="264" userDrawn="1">
          <p15:clr>
            <a:srgbClr val="F26B43"/>
          </p15:clr>
        </p15:guide>
        <p15:guide id="5" orient="horz" pos="696" userDrawn="1">
          <p15:clr>
            <a:srgbClr val="F26B43"/>
          </p15:clr>
        </p15:guide>
        <p15:guide id="6" orient="horz" pos="3816" userDrawn="1">
          <p15:clr>
            <a:srgbClr val="F26B43"/>
          </p15:clr>
        </p15:guide>
        <p15:guide id="7" pos="768" userDrawn="1">
          <p15:clr>
            <a:srgbClr val="F26B43"/>
          </p15:clr>
        </p15:guide>
        <p15:guide id="8" pos="6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assport.com/massport/business/bids-opportunities/capital-bids" TargetMode="External"/><Relationship Id="rId2" Type="http://schemas.openxmlformats.org/officeDocument/2006/relationships/hyperlink" Target="mailto:CPBidQuestions@massport.com" TargetMode="External"/><Relationship Id="rId1" Type="http://schemas.openxmlformats.org/officeDocument/2006/relationships/slideLayout" Target="../slideLayouts/slideLayout3.xml"/><Relationship Id="rId4" Type="http://schemas.openxmlformats.org/officeDocument/2006/relationships/hyperlink" Target="http://www.commbuy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port.com/massport/business/capital-improvements/online-bidding-project-information/"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bidexpress.com/businesses/27137/ho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idexpress.com/"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infotechexpress.com/registration/new"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infotechinc.zendesk.com/hc/en-us/sections/12044610308375-Bid-Express-Vendo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hyperlink" Target="mailto:jrogers@greenintl.com" TargetMode="External"/><Relationship Id="rId7" Type="http://schemas.openxmlformats.org/officeDocument/2006/relationships/hyperlink" Target="mailto:ebahrevar@massport.com" TargetMode="External"/><Relationship Id="rId2" Type="http://schemas.openxmlformats.org/officeDocument/2006/relationships/hyperlink" Target="mailto:Paul.lutkevich@wsp.com" TargetMode="External"/><Relationship Id="rId1" Type="http://schemas.openxmlformats.org/officeDocument/2006/relationships/slideLayout" Target="../slideLayouts/slideLayout9.xml"/><Relationship Id="rId6" Type="http://schemas.openxmlformats.org/officeDocument/2006/relationships/hyperlink" Target="mailto:rleger@massport.com" TargetMode="External"/><Relationship Id="rId5" Type="http://schemas.openxmlformats.org/officeDocument/2006/relationships/hyperlink" Target="mailto:Antone.correia@signify.com" TargetMode="External"/><Relationship Id="rId4" Type="http://schemas.openxmlformats.org/officeDocument/2006/relationships/hyperlink" Target="mailto:sean.p.orourke@wsp.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2BA759A-11E0-9348-9A27-E8B7F64C4759}"/>
              </a:ext>
            </a:extLst>
          </p:cNvPr>
          <p:cNvPicPr>
            <a:picLocks noChangeAspect="1"/>
          </p:cNvPicPr>
          <p:nvPr/>
        </p:nvPicPr>
        <p:blipFill rotWithShape="1">
          <a:blip r:embed="rId2"/>
          <a:srcRect t="8985"/>
          <a:stretch/>
        </p:blipFill>
        <p:spPr>
          <a:xfrm>
            <a:off x="0" y="-55179"/>
            <a:ext cx="12192000" cy="6913179"/>
          </a:xfrm>
          <a:prstGeom prst="rect">
            <a:avLst/>
          </a:prstGeom>
        </p:spPr>
      </p:pic>
      <p:sp>
        <p:nvSpPr>
          <p:cNvPr id="2" name="Title 1">
            <a:extLst>
              <a:ext uri="{FF2B5EF4-FFF2-40B4-BE49-F238E27FC236}">
                <a16:creationId xmlns:a16="http://schemas.microsoft.com/office/drawing/2014/main" id="{785EB2AC-D60F-D948-BC58-2C0487F6AED5}"/>
              </a:ext>
            </a:extLst>
          </p:cNvPr>
          <p:cNvSpPr>
            <a:spLocks noGrp="1"/>
          </p:cNvSpPr>
          <p:nvPr>
            <p:ph type="ctrTitle" idx="4294967295"/>
          </p:nvPr>
        </p:nvSpPr>
        <p:spPr>
          <a:xfrm>
            <a:off x="1524000" y="1254125"/>
            <a:ext cx="9144000" cy="3495675"/>
          </a:xfrm>
        </p:spPr>
        <p:txBody>
          <a:bodyPr/>
          <a:lstStyle/>
          <a:p>
            <a:pPr algn="ctr"/>
            <a:r>
              <a:rPr lang="en-US" sz="3200" dirty="0" smtClean="0">
                <a:solidFill>
                  <a:schemeClr val="bg1"/>
                </a:solidFill>
                <a:latin typeface="Swis721 BT" panose="020B0504020202020204" pitchFamily="34" charset="0"/>
              </a:rPr>
              <a:t>L1469</a:t>
            </a:r>
            <a:r>
              <a:rPr lang="en-US" sz="3200" dirty="0">
                <a:solidFill>
                  <a:schemeClr val="bg1"/>
                </a:solidFill>
                <a:latin typeface="Swis721 BT" panose="020B0504020202020204" pitchFamily="34" charset="0"/>
              </a:rPr>
              <a:t/>
            </a:r>
            <a:br>
              <a:rPr lang="en-US" sz="3200" dirty="0">
                <a:solidFill>
                  <a:schemeClr val="bg1"/>
                </a:solidFill>
                <a:latin typeface="Swis721 BT" panose="020B0504020202020204" pitchFamily="34" charset="0"/>
              </a:rPr>
            </a:br>
            <a:r>
              <a:rPr lang="en-US" sz="3200" dirty="0" smtClean="0">
                <a:solidFill>
                  <a:schemeClr val="bg1"/>
                </a:solidFill>
                <a:latin typeface="Swis721 BT" panose="020B0504020202020204" pitchFamily="34" charset="0"/>
              </a:rPr>
              <a:t>Street Lighting Replacement </a:t>
            </a:r>
            <a:br>
              <a:rPr lang="en-US" sz="3200" dirty="0" smtClean="0">
                <a:solidFill>
                  <a:schemeClr val="bg1"/>
                </a:solidFill>
                <a:latin typeface="Swis721 BT" panose="020B0504020202020204" pitchFamily="34" charset="0"/>
              </a:rPr>
            </a:br>
            <a:r>
              <a:rPr lang="en-US" sz="3200" dirty="0" smtClean="0">
                <a:solidFill>
                  <a:schemeClr val="bg1"/>
                </a:solidFill>
                <a:latin typeface="Swis721 BT" panose="020B0504020202020204" pitchFamily="34" charset="0"/>
              </a:rPr>
              <a:t>Consultant </a:t>
            </a:r>
            <a:r>
              <a:rPr lang="en-US" sz="3200" dirty="0">
                <a:solidFill>
                  <a:schemeClr val="bg1"/>
                </a:solidFill>
                <a:latin typeface="Swis721 BT" panose="020B0504020202020204" pitchFamily="34" charset="0"/>
              </a:rPr>
              <a:t>Briefing</a:t>
            </a:r>
            <a:br>
              <a:rPr lang="en-US" sz="3200" dirty="0">
                <a:solidFill>
                  <a:schemeClr val="bg1"/>
                </a:solidFill>
                <a:latin typeface="Swis721 BT" panose="020B0504020202020204" pitchFamily="34" charset="0"/>
              </a:rPr>
            </a:br>
            <a:endParaRPr lang="en-US" sz="3200" dirty="0">
              <a:solidFill>
                <a:schemeClr val="bg1"/>
              </a:solidFill>
              <a:latin typeface="Swis721 BT" panose="020B0504020202020204" pitchFamily="34" charset="0"/>
            </a:endParaRPr>
          </a:p>
        </p:txBody>
      </p:sp>
      <p:sp>
        <p:nvSpPr>
          <p:cNvPr id="16" name="Google Shape;63;p14">
            <a:extLst>
              <a:ext uri="{FF2B5EF4-FFF2-40B4-BE49-F238E27FC236}">
                <a16:creationId xmlns:a16="http://schemas.microsoft.com/office/drawing/2014/main" id="{FBB1BE41-3A51-384F-9C71-0951E4E0CCE7}"/>
              </a:ext>
            </a:extLst>
          </p:cNvPr>
          <p:cNvSpPr txBox="1"/>
          <p:nvPr/>
        </p:nvSpPr>
        <p:spPr>
          <a:xfrm>
            <a:off x="1524002" y="4200539"/>
            <a:ext cx="9143999" cy="642393"/>
          </a:xfrm>
          <a:prstGeom prst="rect">
            <a:avLst/>
          </a:prstGeom>
          <a:noFill/>
          <a:ln>
            <a:noFill/>
          </a:ln>
        </p:spPr>
        <p:txBody>
          <a:bodyPr spcFirstLastPara="1" wrap="square" lIns="0" tIns="0" rIns="0" bIns="0" anchor="t" anchorCtr="0">
            <a:noAutofit/>
          </a:bodyPr>
          <a:lstStyle/>
          <a:p>
            <a:pPr algn="ctr"/>
            <a:r>
              <a:rPr lang="en-US" sz="2000" dirty="0">
                <a:solidFill>
                  <a:schemeClr val="bg1"/>
                </a:solidFill>
                <a:latin typeface="Swis721 BT" panose="020B0504020202020204" pitchFamily="34" charset="0"/>
              </a:rPr>
              <a:t>Logan International </a:t>
            </a:r>
            <a:r>
              <a:rPr lang="en-US" sz="2000" dirty="0" smtClean="0">
                <a:solidFill>
                  <a:schemeClr val="bg1"/>
                </a:solidFill>
                <a:latin typeface="Swis721 BT" panose="020B0504020202020204" pitchFamily="34" charset="0"/>
              </a:rPr>
              <a:t>Airport (</a:t>
            </a:r>
            <a:r>
              <a:rPr lang="en-US" sz="2000" dirty="0">
                <a:solidFill>
                  <a:schemeClr val="bg1"/>
                </a:solidFill>
                <a:latin typeface="Swis721 BT" panose="020B0504020202020204" pitchFamily="34" charset="0"/>
              </a:rPr>
              <a:t>Landside) </a:t>
            </a:r>
            <a:endParaRPr lang="en-US" sz="2000" dirty="0" smtClean="0">
              <a:solidFill>
                <a:schemeClr val="bg1"/>
              </a:solidFill>
              <a:latin typeface="Swis721 BT" panose="020B0504020202020204" pitchFamily="34" charset="0"/>
            </a:endParaRPr>
          </a:p>
          <a:p>
            <a:pPr algn="ctr"/>
            <a:r>
              <a:rPr lang="en-US" sz="2000" dirty="0" smtClean="0">
                <a:solidFill>
                  <a:schemeClr val="bg1"/>
                </a:solidFill>
                <a:latin typeface="Swis721 BT" panose="020B0504020202020204" pitchFamily="34" charset="0"/>
              </a:rPr>
              <a:t>East Boston, MA 02128</a:t>
            </a:r>
          </a:p>
          <a:p>
            <a:pPr algn="ctr"/>
            <a:r>
              <a:rPr lang="en" sz="1922" dirty="0" smtClean="0">
                <a:solidFill>
                  <a:schemeClr val="lt2"/>
                </a:solidFill>
                <a:latin typeface="+mj-lt"/>
              </a:rPr>
              <a:t>05.08.2024</a:t>
            </a:r>
            <a:endParaRPr sz="1922" dirty="0">
              <a:solidFill>
                <a:schemeClr val="lt2"/>
              </a:solidFill>
              <a:latin typeface="+mj-lt"/>
            </a:endParaRPr>
          </a:p>
        </p:txBody>
      </p:sp>
      <p:pic>
        <p:nvPicPr>
          <p:cNvPr id="18" name="Google Shape;55;p13">
            <a:extLst>
              <a:ext uri="{FF2B5EF4-FFF2-40B4-BE49-F238E27FC236}">
                <a16:creationId xmlns:a16="http://schemas.microsoft.com/office/drawing/2014/main" id="{050DE368-81F8-A246-A9FB-941EC84ADB5D}"/>
              </a:ext>
            </a:extLst>
          </p:cNvPr>
          <p:cNvPicPr preferRelativeResize="0"/>
          <p:nvPr/>
        </p:nvPicPr>
        <p:blipFill>
          <a:blip r:embed="rId3">
            <a:alphaModFix/>
          </a:blip>
          <a:stretch>
            <a:fillRect/>
          </a:stretch>
        </p:blipFill>
        <p:spPr>
          <a:xfrm>
            <a:off x="5574998" y="5529267"/>
            <a:ext cx="1097280" cy="548640"/>
          </a:xfrm>
          <a:prstGeom prst="rect">
            <a:avLst/>
          </a:prstGeom>
          <a:noFill/>
          <a:ln>
            <a:noFill/>
          </a:ln>
        </p:spPr>
      </p:pic>
    </p:spTree>
    <p:extLst>
      <p:ext uri="{BB962C8B-B14F-4D97-AF65-F5344CB8AC3E}">
        <p14:creationId xmlns:p14="http://schemas.microsoft.com/office/powerpoint/2010/main" val="1746134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link provided for the SF 330 Questionnaire in the Submission Requirements section of the RFQ is not working. Please use the </a:t>
            </a:r>
            <a:r>
              <a:rPr lang="en-US"/>
              <a:t>following </a:t>
            </a:r>
            <a:r>
              <a:rPr lang="en-US" smtClean="0"/>
              <a:t>links </a:t>
            </a:r>
            <a:r>
              <a:rPr lang="en-US" dirty="0" smtClean="0"/>
              <a:t>instead.</a:t>
            </a:r>
          </a:p>
          <a:p>
            <a:pPr marL="45720" indent="0">
              <a:buNone/>
            </a:pPr>
            <a:endParaRPr lang="en-US" dirty="0" smtClean="0"/>
          </a:p>
          <a:p>
            <a:pPr marL="45720" indent="0">
              <a:buNone/>
            </a:pPr>
            <a:r>
              <a:rPr lang="en-US" dirty="0">
                <a:solidFill>
                  <a:schemeClr val="accent1">
                    <a:lumMod val="60000"/>
                    <a:lumOff val="40000"/>
                  </a:schemeClr>
                </a:solidFill>
              </a:rPr>
              <a:t>https://</a:t>
            </a:r>
            <a:r>
              <a:rPr lang="en-US" dirty="0" smtClean="0">
                <a:solidFill>
                  <a:schemeClr val="accent1">
                    <a:lumMod val="60000"/>
                    <a:lumOff val="40000"/>
                  </a:schemeClr>
                </a:solidFill>
              </a:rPr>
              <a:t>www.gsa.gov/reference/forms/architectengineer-qualifications </a:t>
            </a:r>
          </a:p>
          <a:p>
            <a:pPr marL="45720" indent="0">
              <a:buNone/>
            </a:pPr>
            <a:r>
              <a:rPr lang="en-US" dirty="0" smtClean="0"/>
              <a:t>Or </a:t>
            </a:r>
          </a:p>
          <a:p>
            <a:pPr marL="45720" indent="0">
              <a:buNone/>
            </a:pPr>
            <a:r>
              <a:rPr lang="en-US" dirty="0" smtClean="0">
                <a:solidFill>
                  <a:schemeClr val="accent1">
                    <a:lumMod val="60000"/>
                    <a:lumOff val="40000"/>
                  </a:schemeClr>
                </a:solidFill>
              </a:rPr>
              <a:t>https</a:t>
            </a:r>
            <a:r>
              <a:rPr lang="en-US" dirty="0">
                <a:solidFill>
                  <a:schemeClr val="accent1">
                    <a:lumMod val="60000"/>
                    <a:lumOff val="40000"/>
                  </a:schemeClr>
                </a:solidFill>
              </a:rPr>
              <a:t>://www.gsa.gov/system/files/SF330-21.pdf</a:t>
            </a:r>
          </a:p>
        </p:txBody>
      </p:sp>
      <p:sp>
        <p:nvSpPr>
          <p:cNvPr id="3" name="Slide Number Placeholder 2"/>
          <p:cNvSpPr>
            <a:spLocks noGrp="1"/>
          </p:cNvSpPr>
          <p:nvPr>
            <p:ph type="sldNum" sz="quarter" idx="4"/>
          </p:nvPr>
        </p:nvSpPr>
        <p:spPr/>
        <p:txBody>
          <a:bodyPr/>
          <a:lstStyle/>
          <a:p>
            <a:fld id="{379DC60E-C89D-364C-9458-B4772A51192D}" type="slidenum">
              <a:rPr lang="en-US" smtClean="0"/>
              <a:pPr/>
              <a:t>10</a:t>
            </a:fld>
            <a:endParaRPr lang="en-US" dirty="0"/>
          </a:p>
        </p:txBody>
      </p:sp>
      <p:sp>
        <p:nvSpPr>
          <p:cNvPr id="4" name="Title 3"/>
          <p:cNvSpPr>
            <a:spLocks noGrp="1"/>
          </p:cNvSpPr>
          <p:nvPr>
            <p:ph type="title"/>
          </p:nvPr>
        </p:nvSpPr>
        <p:spPr/>
        <p:txBody>
          <a:bodyPr/>
          <a:lstStyle/>
          <a:p>
            <a:r>
              <a:rPr lang="en-US" dirty="0"/>
              <a:t>Architect/Engineer &amp; Related Services questionnaires SF </a:t>
            </a:r>
            <a:r>
              <a:rPr lang="en-US" dirty="0" smtClean="0"/>
              <a:t>330 New Link</a:t>
            </a:r>
            <a:endParaRPr lang="en-US" dirty="0"/>
          </a:p>
        </p:txBody>
      </p:sp>
    </p:spTree>
    <p:extLst>
      <p:ext uri="{BB962C8B-B14F-4D97-AF65-F5344CB8AC3E}">
        <p14:creationId xmlns:p14="http://schemas.microsoft.com/office/powerpoint/2010/main" val="1976295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11</a:t>
            </a:fld>
            <a:endParaRPr lang="en-US" dirty="0"/>
          </a:p>
        </p:txBody>
      </p:sp>
      <p:sp>
        <p:nvSpPr>
          <p:cNvPr id="4" name="Title 3"/>
          <p:cNvSpPr>
            <a:spLocks noGrp="1"/>
          </p:cNvSpPr>
          <p:nvPr>
            <p:ph type="title"/>
          </p:nvPr>
        </p:nvSpPr>
        <p:spPr>
          <a:xfrm>
            <a:off x="661359" y="367133"/>
            <a:ext cx="10869281" cy="694827"/>
          </a:xfrm>
        </p:spPr>
        <p:txBody>
          <a:bodyPr/>
          <a:lstStyle/>
          <a:p>
            <a:r>
              <a:rPr lang="en-US" dirty="0">
                <a:latin typeface="Swis721 BT" panose="020B0504020202020204" pitchFamily="34" charset="0"/>
              </a:rPr>
              <a:t>L1469 Street Lighting Replacement, Logan Landside </a:t>
            </a:r>
            <a:br>
              <a:rPr lang="en-US" dirty="0">
                <a:latin typeface="Swis721 BT" panose="020B0504020202020204" pitchFamily="34" charset="0"/>
              </a:rPr>
            </a:br>
            <a:r>
              <a:rPr lang="en-US" dirty="0">
                <a:latin typeface="Swis721 BT" panose="020B0504020202020204" pitchFamily="34" charset="0"/>
              </a:rPr>
              <a:t>Consultant Briefing</a:t>
            </a:r>
          </a:p>
        </p:txBody>
      </p:sp>
      <p:sp>
        <p:nvSpPr>
          <p:cNvPr id="5" name="Text Placeholder 4"/>
          <p:cNvSpPr>
            <a:spLocks noGrp="1"/>
          </p:cNvSpPr>
          <p:nvPr>
            <p:ph type="body" sz="quarter" idx="12"/>
          </p:nvPr>
        </p:nvSpPr>
        <p:spPr/>
        <p:txBody>
          <a:bodyPr/>
          <a:lstStyle/>
          <a:p>
            <a:r>
              <a:rPr lang="en-US" sz="2800" b="1" dirty="0"/>
              <a:t>Submission Schedule</a:t>
            </a:r>
          </a:p>
        </p:txBody>
      </p:sp>
      <p:sp>
        <p:nvSpPr>
          <p:cNvPr id="2" name="Content Placeholder 1"/>
          <p:cNvSpPr>
            <a:spLocks noGrp="1"/>
          </p:cNvSpPr>
          <p:nvPr>
            <p:ph idx="1"/>
          </p:nvPr>
        </p:nvSpPr>
        <p:spPr>
          <a:xfrm>
            <a:off x="456327" y="1834567"/>
            <a:ext cx="10913581" cy="4422300"/>
          </a:xfrm>
        </p:spPr>
        <p:txBody>
          <a:bodyPr/>
          <a:lstStyle/>
          <a:p>
            <a:pPr marL="342900" indent="-342900"/>
            <a:r>
              <a:rPr lang="en-US" sz="1500" dirty="0"/>
              <a:t>RFQ questions sent via </a:t>
            </a:r>
            <a:r>
              <a:rPr lang="en-US" sz="1500" dirty="0" smtClean="0"/>
              <a:t>email </a:t>
            </a:r>
            <a:r>
              <a:rPr lang="en-US" sz="1500" dirty="0"/>
              <a:t>to </a:t>
            </a:r>
            <a:r>
              <a:rPr lang="en-US" sz="1500" u="sng" dirty="0">
                <a:solidFill>
                  <a:srgbClr val="FF0000"/>
                </a:solidFill>
                <a:hlinkClick r:id="rId2"/>
              </a:rPr>
              <a:t>CPBidQuestions@massport.com</a:t>
            </a:r>
            <a:r>
              <a:rPr lang="en-US" sz="1500" dirty="0">
                <a:solidFill>
                  <a:schemeClr val="tx2">
                    <a:lumMod val="75000"/>
                  </a:schemeClr>
                </a:solidFill>
              </a:rPr>
              <a:t> </a:t>
            </a:r>
          </a:p>
          <a:p>
            <a:pPr marL="342900" indent="-342900"/>
            <a:r>
              <a:rPr lang="en-US" sz="1500" dirty="0">
                <a:ea typeface="Times New Roman" panose="02020603050405020304" pitchFamily="18" charset="0"/>
              </a:rPr>
              <a:t>In the subject lines of </a:t>
            </a:r>
            <a:r>
              <a:rPr lang="en-US" sz="1500" dirty="0" smtClean="0">
                <a:ea typeface="Times New Roman" panose="02020603050405020304" pitchFamily="18" charset="0"/>
              </a:rPr>
              <a:t>your email</a:t>
            </a:r>
            <a:r>
              <a:rPr lang="en-US" sz="1500" dirty="0">
                <a:ea typeface="Times New Roman" panose="02020603050405020304" pitchFamily="18" charset="0"/>
              </a:rPr>
              <a:t>, please reference </a:t>
            </a:r>
            <a:r>
              <a:rPr lang="en-US" sz="1500" b="1" i="1" dirty="0" smtClean="0">
                <a:solidFill>
                  <a:schemeClr val="tx2">
                    <a:lumMod val="75000"/>
                  </a:schemeClr>
                </a:solidFill>
                <a:ea typeface="Times New Roman" panose="02020603050405020304" pitchFamily="18" charset="0"/>
              </a:rPr>
              <a:t>L1469 </a:t>
            </a:r>
            <a:r>
              <a:rPr lang="en-US" sz="1500" b="1" i="1" dirty="0">
                <a:solidFill>
                  <a:schemeClr val="tx2">
                    <a:lumMod val="75000"/>
                  </a:schemeClr>
                </a:solidFill>
                <a:ea typeface="Times New Roman" panose="02020603050405020304" pitchFamily="18" charset="0"/>
              </a:rPr>
              <a:t>– Street Lighting Replacement, Logan Landside </a:t>
            </a:r>
            <a:endParaRPr lang="en-US" sz="1500" b="1" i="1" dirty="0" smtClean="0">
              <a:solidFill>
                <a:schemeClr val="tx2">
                  <a:lumMod val="75000"/>
                </a:schemeClr>
              </a:solidFill>
              <a:ea typeface="Times New Roman" panose="02020603050405020304" pitchFamily="18" charset="0"/>
            </a:endParaRPr>
          </a:p>
          <a:p>
            <a:pPr marL="342900" indent="-342900"/>
            <a:r>
              <a:rPr lang="en-US" sz="1500" dirty="0" smtClean="0">
                <a:ea typeface="Times New Roman" panose="02020603050405020304" pitchFamily="18" charset="0"/>
              </a:rPr>
              <a:t>Deadline </a:t>
            </a:r>
            <a:r>
              <a:rPr lang="en-US" sz="1500" dirty="0">
                <a:ea typeface="Times New Roman" panose="02020603050405020304" pitchFamily="18" charset="0"/>
              </a:rPr>
              <a:t>for questions: </a:t>
            </a:r>
            <a:r>
              <a:rPr lang="en-US" sz="1500" b="1" u="sng" dirty="0" smtClean="0">
                <a:solidFill>
                  <a:schemeClr val="tx2">
                    <a:lumMod val="75000"/>
                  </a:schemeClr>
                </a:solidFill>
                <a:ea typeface="Times New Roman" panose="02020603050405020304" pitchFamily="18" charset="0"/>
              </a:rPr>
              <a:t>Monday</a:t>
            </a:r>
            <a:r>
              <a:rPr lang="en-US" sz="1500" b="1" u="sng" dirty="0">
                <a:solidFill>
                  <a:schemeClr val="tx2">
                    <a:lumMod val="75000"/>
                  </a:schemeClr>
                </a:solidFill>
                <a:ea typeface="Times New Roman" panose="02020603050405020304" pitchFamily="18" charset="0"/>
              </a:rPr>
              <a:t>, </a:t>
            </a:r>
            <a:r>
              <a:rPr lang="en-US" sz="1500" b="1" u="sng" dirty="0" smtClean="0">
                <a:solidFill>
                  <a:schemeClr val="tx2">
                    <a:lumMod val="75000"/>
                  </a:schemeClr>
                </a:solidFill>
                <a:ea typeface="Times New Roman" panose="02020603050405020304" pitchFamily="18" charset="0"/>
              </a:rPr>
              <a:t>May 13, 2024@ 12:00 PM </a:t>
            </a:r>
            <a:r>
              <a:rPr lang="en-US" sz="1500" b="1" u="sng" dirty="0">
                <a:solidFill>
                  <a:schemeClr val="tx2">
                    <a:lumMod val="75000"/>
                  </a:schemeClr>
                </a:solidFill>
                <a:ea typeface="Times New Roman" panose="02020603050405020304" pitchFamily="18" charset="0"/>
              </a:rPr>
              <a:t>(noon)</a:t>
            </a:r>
          </a:p>
          <a:p>
            <a:pPr marL="342900" indent="-342900"/>
            <a:r>
              <a:rPr lang="en-US" sz="1500" dirty="0"/>
              <a:t>Questions and responses will be posted on the </a:t>
            </a:r>
            <a:r>
              <a:rPr lang="en-US" sz="1500" dirty="0" smtClean="0"/>
              <a:t>Bid Express  and </a:t>
            </a:r>
            <a:r>
              <a:rPr lang="en-US" sz="1500" dirty="0" err="1" smtClean="0"/>
              <a:t>Massport</a:t>
            </a:r>
            <a:r>
              <a:rPr lang="en-US" sz="1500" dirty="0" smtClean="0"/>
              <a:t> website </a:t>
            </a:r>
          </a:p>
          <a:p>
            <a:pPr marL="0" indent="0">
              <a:buNone/>
            </a:pPr>
            <a:r>
              <a:rPr lang="en-US" sz="1500" dirty="0" smtClean="0"/>
              <a:t>    (</a:t>
            </a:r>
            <a:r>
              <a:rPr lang="en-US" sz="1500" dirty="0" smtClean="0">
                <a:hlinkClick r:id="rId3"/>
              </a:rPr>
              <a:t>http</a:t>
            </a:r>
            <a:r>
              <a:rPr lang="en-US" sz="1500" dirty="0">
                <a:hlinkClick r:id="rId3"/>
              </a:rPr>
              <a:t>://www.massport.com/massport/business/bids-opportunities/capital-bids</a:t>
            </a:r>
            <a:r>
              <a:rPr lang="en-US" sz="1500" dirty="0"/>
              <a:t>) as an </a:t>
            </a:r>
            <a:r>
              <a:rPr lang="en-US" sz="1500" i="1" dirty="0"/>
              <a:t>attachment</a:t>
            </a:r>
            <a:r>
              <a:rPr lang="en-US" sz="1500" dirty="0"/>
              <a:t> to the original Legal Notice and </a:t>
            </a:r>
            <a:r>
              <a:rPr lang="en-US" sz="1500" dirty="0" smtClean="0"/>
              <a:t>on</a:t>
            </a:r>
          </a:p>
          <a:p>
            <a:pPr marL="0" indent="0">
              <a:buNone/>
            </a:pPr>
            <a:r>
              <a:rPr lang="en-US" sz="1500" dirty="0" smtClean="0"/>
              <a:t>      COMMBUYS </a:t>
            </a:r>
            <a:r>
              <a:rPr lang="en-US" sz="1500" dirty="0"/>
              <a:t>(</a:t>
            </a:r>
            <a:r>
              <a:rPr lang="en-US" sz="1500" dirty="0">
                <a:hlinkClick r:id="rId4"/>
              </a:rPr>
              <a:t>www.commbuys.com</a:t>
            </a:r>
            <a:r>
              <a:rPr lang="en-US" sz="1500" dirty="0"/>
              <a:t>) in the listings for this project.</a:t>
            </a:r>
          </a:p>
        </p:txBody>
      </p:sp>
      <p:graphicFrame>
        <p:nvGraphicFramePr>
          <p:cNvPr id="6" name="Table 5"/>
          <p:cNvGraphicFramePr>
            <a:graphicFrameLocks noGrp="1"/>
          </p:cNvGraphicFramePr>
          <p:nvPr>
            <p:extLst>
              <p:ext uri="{D42A27DB-BD31-4B8C-83A1-F6EECF244321}">
                <p14:modId xmlns:p14="http://schemas.microsoft.com/office/powerpoint/2010/main" val="3949285871"/>
              </p:ext>
            </p:extLst>
          </p:nvPr>
        </p:nvGraphicFramePr>
        <p:xfrm>
          <a:off x="613083" y="3703307"/>
          <a:ext cx="10208188" cy="2286000"/>
        </p:xfrm>
        <a:graphic>
          <a:graphicData uri="http://schemas.openxmlformats.org/drawingml/2006/table">
            <a:tbl>
              <a:tblPr>
                <a:tableStyleId>{69CF1AB2-1976-4502-BF36-3FF5EA218861}</a:tableStyleId>
              </a:tblPr>
              <a:tblGrid>
                <a:gridCol w="5315618">
                  <a:extLst>
                    <a:ext uri="{9D8B030D-6E8A-4147-A177-3AD203B41FA5}">
                      <a16:colId xmlns:a16="http://schemas.microsoft.com/office/drawing/2014/main" val="4208588562"/>
                    </a:ext>
                  </a:extLst>
                </a:gridCol>
                <a:gridCol w="4892570">
                  <a:extLst>
                    <a:ext uri="{9D8B030D-6E8A-4147-A177-3AD203B41FA5}">
                      <a16:colId xmlns:a16="http://schemas.microsoft.com/office/drawing/2014/main" val="3828766202"/>
                    </a:ext>
                  </a:extLst>
                </a:gridCol>
              </a:tblGrid>
              <a:tr h="346924">
                <a:tc>
                  <a:txBody>
                    <a:bodyPr/>
                    <a:lstStyle/>
                    <a:p>
                      <a:pPr marL="411480" marR="0" algn="ctr">
                        <a:spcBef>
                          <a:spcPts val="0"/>
                        </a:spcBef>
                        <a:spcAft>
                          <a:spcPts val="0"/>
                        </a:spcAft>
                        <a:tabLst>
                          <a:tab pos="571500" algn="l"/>
                        </a:tabLst>
                      </a:pPr>
                      <a:r>
                        <a:rPr lang="en-US" sz="1800" b="1" dirty="0">
                          <a:effectLst/>
                        </a:rPr>
                        <a:t>EVENT</a:t>
                      </a:r>
                      <a:endParaRPr lang="en-US" sz="1800" b="1" dirty="0">
                        <a:effectLst/>
                        <a:latin typeface="+mn-lt"/>
                        <a:ea typeface="Times New Roman" panose="02020603050405020304" pitchFamily="18" charset="0"/>
                        <a:cs typeface="Times New Roman" panose="02020603050405020304" pitchFamily="18" charset="0"/>
                      </a:endParaRPr>
                    </a:p>
                  </a:txBody>
                  <a:tcPr marL="65472" marR="65472" marT="0" marB="0" anchor="ctr"/>
                </a:tc>
                <a:tc>
                  <a:txBody>
                    <a:bodyPr/>
                    <a:lstStyle/>
                    <a:p>
                      <a:pPr marL="411480" marR="0" algn="ctr">
                        <a:spcBef>
                          <a:spcPts val="0"/>
                        </a:spcBef>
                        <a:spcAft>
                          <a:spcPts val="0"/>
                        </a:spcAft>
                        <a:tabLst>
                          <a:tab pos="571500" algn="l"/>
                        </a:tabLst>
                      </a:pPr>
                      <a:r>
                        <a:rPr lang="en-US" sz="1800" b="1" dirty="0">
                          <a:effectLst/>
                        </a:rPr>
                        <a:t>DATE/TIME</a:t>
                      </a:r>
                      <a:endParaRPr lang="en-US" sz="1800" b="1" dirty="0">
                        <a:effectLst/>
                        <a:latin typeface="+mn-lt"/>
                        <a:ea typeface="Times New Roman" panose="02020603050405020304" pitchFamily="18" charset="0"/>
                        <a:cs typeface="Times New Roman" panose="02020603050405020304" pitchFamily="18" charset="0"/>
                      </a:endParaRPr>
                    </a:p>
                  </a:txBody>
                  <a:tcPr marL="65472" marR="65472" marT="0" marB="0" anchor="ctr"/>
                </a:tc>
                <a:extLst>
                  <a:ext uri="{0D108BD9-81ED-4DB2-BD59-A6C34878D82A}">
                    <a16:rowId xmlns:a16="http://schemas.microsoft.com/office/drawing/2014/main" val="1530408049"/>
                  </a:ext>
                </a:extLst>
              </a:tr>
              <a:tr h="416300">
                <a:tc>
                  <a:txBody>
                    <a:bodyPr/>
                    <a:lstStyle/>
                    <a:p>
                      <a:pPr marL="0" marR="0" algn="l">
                        <a:spcBef>
                          <a:spcPts val="0"/>
                        </a:spcBef>
                        <a:spcAft>
                          <a:spcPts val="0"/>
                        </a:spcAft>
                        <a:tabLst>
                          <a:tab pos="571500" algn="l"/>
                        </a:tabLst>
                      </a:pPr>
                      <a:r>
                        <a:rPr lang="en-US" sz="1600" u="none" dirty="0">
                          <a:effectLst/>
                        </a:rPr>
                        <a:t>Solicitation: </a:t>
                      </a:r>
                      <a:r>
                        <a:rPr lang="en-US" sz="1600" dirty="0">
                          <a:effectLst/>
                        </a:rPr>
                        <a:t>Release Date &amp; Supplemental Package Available</a:t>
                      </a:r>
                      <a:endParaRPr lang="en-US" sz="1600" dirty="0">
                        <a:effectLst/>
                        <a:latin typeface="+mn-lt"/>
                        <a:ea typeface="Times New Roman" panose="02020603050405020304" pitchFamily="18" charset="0"/>
                        <a:cs typeface="Times New Roman" panose="02020603050405020304" pitchFamily="18" charset="0"/>
                      </a:endParaRPr>
                    </a:p>
                  </a:txBody>
                  <a:tcPr marL="65472" marR="65472" marT="0" marB="0" anchor="ctr"/>
                </a:tc>
                <a:tc>
                  <a:txBody>
                    <a:bodyPr/>
                    <a:lstStyle/>
                    <a:p>
                      <a:pPr marL="0" marR="0" algn="l">
                        <a:spcBef>
                          <a:spcPts val="0"/>
                        </a:spcBef>
                        <a:spcAft>
                          <a:spcPts val="800"/>
                        </a:spcAft>
                        <a:tabLst>
                          <a:tab pos="571500" algn="l"/>
                        </a:tabLst>
                      </a:pPr>
                      <a:r>
                        <a:rPr lang="en-US" sz="1600" dirty="0">
                          <a:solidFill>
                            <a:schemeClr val="tx1"/>
                          </a:solidFill>
                          <a:effectLst/>
                        </a:rPr>
                        <a:t>Wednesday </a:t>
                      </a:r>
                      <a:r>
                        <a:rPr lang="en-US" sz="1600" b="0" dirty="0" smtClean="0">
                          <a:solidFill>
                            <a:schemeClr val="tx1"/>
                          </a:solidFill>
                          <a:effectLst/>
                        </a:rPr>
                        <a:t>May 1</a:t>
                      </a:r>
                      <a:r>
                        <a:rPr lang="en-US" sz="1600" dirty="0" smtClean="0">
                          <a:solidFill>
                            <a:schemeClr val="tx1"/>
                          </a:solidFill>
                          <a:effectLst/>
                        </a:rPr>
                        <a:t>, 2024</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5472" marR="65472" marT="0" marB="0" anchor="ctr"/>
                </a:tc>
                <a:extLst>
                  <a:ext uri="{0D108BD9-81ED-4DB2-BD59-A6C34878D82A}">
                    <a16:rowId xmlns:a16="http://schemas.microsoft.com/office/drawing/2014/main" val="3233467517"/>
                  </a:ext>
                </a:extLst>
              </a:tr>
              <a:tr h="308376">
                <a:tc>
                  <a:txBody>
                    <a:bodyPr/>
                    <a:lstStyle/>
                    <a:p>
                      <a:pPr marL="0" marR="0" algn="l" defTabSz="914400" rtl="0" eaLnBrk="1" latinLnBrk="0" hangingPunct="1">
                        <a:spcBef>
                          <a:spcPts val="0"/>
                        </a:spcBef>
                        <a:spcAft>
                          <a:spcPts val="0"/>
                        </a:spcAft>
                        <a:tabLst>
                          <a:tab pos="571500" algn="l"/>
                        </a:tabLst>
                      </a:pPr>
                      <a:r>
                        <a:rPr lang="en-US" sz="1600" kern="1200" dirty="0">
                          <a:solidFill>
                            <a:schemeClr val="dk1"/>
                          </a:solidFill>
                          <a:effectLst/>
                          <a:latin typeface="+mn-lt"/>
                          <a:ea typeface="+mn-ea"/>
                          <a:cs typeface="+mn-cs"/>
                        </a:rPr>
                        <a:t>Consultant Briefing </a:t>
                      </a:r>
                    </a:p>
                  </a:txBody>
                  <a:tcPr marL="65472" marR="65472" marT="0" marB="0" anchor="ctr"/>
                </a:tc>
                <a:tc>
                  <a:txBody>
                    <a:bodyPr/>
                    <a:lstStyle/>
                    <a:p>
                      <a:pPr marL="0" marR="0" algn="l" defTabSz="914400" rtl="0" eaLnBrk="1" latinLnBrk="0" hangingPunct="1">
                        <a:spcBef>
                          <a:spcPts val="0"/>
                        </a:spcBef>
                        <a:spcAft>
                          <a:spcPts val="0"/>
                        </a:spcAft>
                        <a:tabLst>
                          <a:tab pos="571500" algn="l"/>
                        </a:tabLst>
                      </a:pPr>
                      <a:r>
                        <a:rPr lang="en-US" sz="1600" kern="1200" dirty="0" smtClean="0">
                          <a:solidFill>
                            <a:schemeClr val="tx1"/>
                          </a:solidFill>
                          <a:effectLst/>
                          <a:latin typeface="+mn-lt"/>
                          <a:ea typeface="+mn-ea"/>
                          <a:cs typeface="+mn-cs"/>
                        </a:rPr>
                        <a:t>Wednesday </a:t>
                      </a:r>
                      <a:r>
                        <a:rPr lang="en-US" sz="1600" b="0" dirty="0" smtClean="0">
                          <a:solidFill>
                            <a:schemeClr val="tx1"/>
                          </a:solidFill>
                          <a:effectLst/>
                        </a:rPr>
                        <a:t>May 8</a:t>
                      </a:r>
                      <a:r>
                        <a:rPr lang="en-US" sz="1600" kern="1200" dirty="0" smtClean="0">
                          <a:solidFill>
                            <a:schemeClr val="tx1"/>
                          </a:solidFill>
                          <a:effectLst/>
                          <a:latin typeface="+mn-lt"/>
                          <a:ea typeface="+mn-ea"/>
                          <a:cs typeface="+mn-cs"/>
                        </a:rPr>
                        <a:t>, 2024 </a:t>
                      </a:r>
                      <a:r>
                        <a:rPr lang="en-US" sz="1600" kern="1200" dirty="0">
                          <a:solidFill>
                            <a:schemeClr val="tx1"/>
                          </a:solidFill>
                          <a:effectLst/>
                          <a:latin typeface="+mn-lt"/>
                          <a:ea typeface="+mn-ea"/>
                          <a:cs typeface="+mn-cs"/>
                        </a:rPr>
                        <a:t>at </a:t>
                      </a:r>
                      <a:r>
                        <a:rPr lang="en-US" sz="1600" kern="1200" dirty="0" smtClean="0">
                          <a:solidFill>
                            <a:schemeClr val="tx1"/>
                          </a:solidFill>
                          <a:effectLst/>
                          <a:latin typeface="+mn-lt"/>
                          <a:ea typeface="+mn-ea"/>
                          <a:cs typeface="+mn-cs"/>
                        </a:rPr>
                        <a:t>11:00 </a:t>
                      </a:r>
                      <a:r>
                        <a:rPr lang="en-US" sz="1600" kern="1200" dirty="0">
                          <a:solidFill>
                            <a:schemeClr val="tx1"/>
                          </a:solidFill>
                          <a:effectLst/>
                          <a:latin typeface="+mn-lt"/>
                          <a:ea typeface="+mn-ea"/>
                          <a:cs typeface="+mn-cs"/>
                        </a:rPr>
                        <a:t>A.M.</a:t>
                      </a:r>
                    </a:p>
                  </a:txBody>
                  <a:tcPr marL="65472" marR="65472" marT="0" marB="0" anchor="ctr"/>
                </a:tc>
                <a:extLst>
                  <a:ext uri="{0D108BD9-81ED-4DB2-BD59-A6C34878D82A}">
                    <a16:rowId xmlns:a16="http://schemas.microsoft.com/office/drawing/2014/main" val="1017473253"/>
                  </a:ext>
                </a:extLst>
              </a:tr>
              <a:tr h="404800">
                <a:tc>
                  <a:txBody>
                    <a:bodyPr/>
                    <a:lstStyle/>
                    <a:p>
                      <a:pPr marL="0" marR="0" algn="l">
                        <a:spcBef>
                          <a:spcPts val="0"/>
                        </a:spcBef>
                        <a:spcAft>
                          <a:spcPts val="0"/>
                        </a:spcAft>
                        <a:tabLst>
                          <a:tab pos="571500" algn="l"/>
                        </a:tabLst>
                      </a:pPr>
                      <a:r>
                        <a:rPr lang="en-US" sz="1600" dirty="0">
                          <a:effectLst/>
                        </a:rPr>
                        <a:t>Deadline for submission of written questions  </a:t>
                      </a:r>
                      <a:endParaRPr lang="en-US" sz="1600" dirty="0">
                        <a:effectLst/>
                        <a:latin typeface="+mn-lt"/>
                        <a:ea typeface="Times New Roman" panose="02020603050405020304" pitchFamily="18" charset="0"/>
                        <a:cs typeface="Times New Roman" panose="02020603050405020304" pitchFamily="18" charset="0"/>
                      </a:endParaRPr>
                    </a:p>
                  </a:txBody>
                  <a:tcPr marL="65472" marR="65472" marT="0" marB="0" anchor="ctr"/>
                </a:tc>
                <a:tc>
                  <a:txBody>
                    <a:bodyPr/>
                    <a:lstStyle/>
                    <a:p>
                      <a:pPr marL="0" marR="0" algn="l">
                        <a:spcBef>
                          <a:spcPts val="0"/>
                        </a:spcBef>
                        <a:spcAft>
                          <a:spcPts val="800"/>
                        </a:spcAft>
                        <a:tabLst>
                          <a:tab pos="571500" algn="l"/>
                        </a:tabLst>
                      </a:pPr>
                      <a:r>
                        <a:rPr lang="en-US" sz="1600" b="0" dirty="0" smtClean="0">
                          <a:solidFill>
                            <a:schemeClr val="tx1"/>
                          </a:solidFill>
                          <a:effectLst/>
                        </a:rPr>
                        <a:t>Monday May 13, 2024</a:t>
                      </a:r>
                      <a:r>
                        <a:rPr lang="en-US" sz="1600" b="0" baseline="0" dirty="0" smtClean="0">
                          <a:solidFill>
                            <a:schemeClr val="tx1"/>
                          </a:solidFill>
                          <a:effectLst/>
                        </a:rPr>
                        <a:t> </a:t>
                      </a:r>
                      <a:r>
                        <a:rPr lang="en-US" sz="1600" b="0" dirty="0" smtClean="0">
                          <a:solidFill>
                            <a:schemeClr val="tx1"/>
                          </a:solidFill>
                          <a:effectLst/>
                        </a:rPr>
                        <a:t>at </a:t>
                      </a:r>
                      <a:r>
                        <a:rPr lang="en-US" sz="1600" b="0" dirty="0">
                          <a:solidFill>
                            <a:schemeClr val="tx1"/>
                          </a:solidFill>
                          <a:effectLst/>
                        </a:rPr>
                        <a:t>12:00 </a:t>
                      </a:r>
                      <a:r>
                        <a:rPr lang="en-US" sz="1600" b="0" dirty="0" smtClean="0">
                          <a:solidFill>
                            <a:schemeClr val="tx1"/>
                          </a:solidFill>
                          <a:effectLst/>
                        </a:rPr>
                        <a:t>P.M. </a:t>
                      </a:r>
                      <a:r>
                        <a:rPr lang="en-US" sz="1600" b="0" dirty="0">
                          <a:solidFill>
                            <a:schemeClr val="tx1"/>
                          </a:solidFill>
                          <a:effectLst/>
                        </a:rPr>
                        <a:t>(noon)</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5472" marR="65472" marT="0" marB="0" anchor="ctr"/>
                </a:tc>
                <a:extLst>
                  <a:ext uri="{0D108BD9-81ED-4DB2-BD59-A6C34878D82A}">
                    <a16:rowId xmlns:a16="http://schemas.microsoft.com/office/drawing/2014/main" val="1021551873"/>
                  </a:ext>
                </a:extLst>
              </a:tr>
              <a:tr h="404800">
                <a:tc>
                  <a:txBody>
                    <a:bodyPr/>
                    <a:lstStyle/>
                    <a:p>
                      <a:pPr marL="0" marR="0" algn="l">
                        <a:spcBef>
                          <a:spcPts val="0"/>
                        </a:spcBef>
                        <a:spcAft>
                          <a:spcPts val="0"/>
                        </a:spcAft>
                        <a:tabLst>
                          <a:tab pos="571500" algn="l"/>
                        </a:tabLst>
                      </a:pPr>
                      <a:r>
                        <a:rPr lang="en-US" sz="1600" dirty="0">
                          <a:effectLst/>
                        </a:rPr>
                        <a:t>Official answers published (Estimated)  </a:t>
                      </a:r>
                      <a:endParaRPr lang="en-US" sz="1600" dirty="0">
                        <a:effectLst/>
                        <a:latin typeface="+mn-lt"/>
                        <a:ea typeface="Times New Roman" panose="02020603050405020304" pitchFamily="18" charset="0"/>
                        <a:cs typeface="Times New Roman" panose="02020603050405020304" pitchFamily="18" charset="0"/>
                      </a:endParaRPr>
                    </a:p>
                  </a:txBody>
                  <a:tcPr marL="65472" marR="65472" marT="0" marB="0" anchor="ctr"/>
                </a:tc>
                <a:tc>
                  <a:txBody>
                    <a:bodyPr/>
                    <a:lstStyle/>
                    <a:p>
                      <a:pPr marL="0" marR="0" algn="l">
                        <a:spcBef>
                          <a:spcPts val="0"/>
                        </a:spcBef>
                        <a:spcAft>
                          <a:spcPts val="800"/>
                        </a:spcAft>
                        <a:tabLst>
                          <a:tab pos="571500" algn="l"/>
                        </a:tabLst>
                      </a:pPr>
                      <a:r>
                        <a:rPr lang="en-US" sz="1600" dirty="0" smtClean="0">
                          <a:solidFill>
                            <a:schemeClr val="tx1"/>
                          </a:solidFill>
                          <a:effectLst/>
                        </a:rPr>
                        <a:t>Friday </a:t>
                      </a:r>
                      <a:r>
                        <a:rPr lang="en-US" sz="1600" b="0" dirty="0" smtClean="0">
                          <a:solidFill>
                            <a:schemeClr val="tx1"/>
                          </a:solidFill>
                          <a:effectLst/>
                        </a:rPr>
                        <a:t>May 17, 2024</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5472" marR="65472" marT="0" marB="0" anchor="ctr"/>
                </a:tc>
                <a:extLst>
                  <a:ext uri="{0D108BD9-81ED-4DB2-BD59-A6C34878D82A}">
                    <a16:rowId xmlns:a16="http://schemas.microsoft.com/office/drawing/2014/main" val="166414877"/>
                  </a:ext>
                </a:extLst>
              </a:tr>
              <a:tr h="404800">
                <a:tc>
                  <a:txBody>
                    <a:bodyPr/>
                    <a:lstStyle/>
                    <a:p>
                      <a:pPr marL="0" marR="0" algn="l">
                        <a:spcBef>
                          <a:spcPts val="0"/>
                        </a:spcBef>
                        <a:spcAft>
                          <a:spcPts val="0"/>
                        </a:spcAft>
                        <a:tabLst>
                          <a:tab pos="571500" algn="l"/>
                        </a:tabLst>
                      </a:pPr>
                      <a:r>
                        <a:rPr lang="en-US" sz="1600" dirty="0">
                          <a:effectLst/>
                        </a:rPr>
                        <a:t>Solicitation: Close Date / Submission Deadline </a:t>
                      </a:r>
                      <a:endParaRPr lang="en-US" sz="1600" dirty="0">
                        <a:effectLst/>
                        <a:latin typeface="+mn-lt"/>
                        <a:ea typeface="Times New Roman" panose="02020603050405020304" pitchFamily="18" charset="0"/>
                        <a:cs typeface="Times New Roman" panose="02020603050405020304" pitchFamily="18" charset="0"/>
                      </a:endParaRPr>
                    </a:p>
                  </a:txBody>
                  <a:tcPr marL="65472" marR="65472" marT="0" marB="0" anchor="ctr"/>
                </a:tc>
                <a:tc>
                  <a:txBody>
                    <a:bodyPr/>
                    <a:lstStyle/>
                    <a:p>
                      <a:pPr marL="0" marR="0" algn="l">
                        <a:spcBef>
                          <a:spcPts val="0"/>
                        </a:spcBef>
                        <a:spcAft>
                          <a:spcPts val="800"/>
                        </a:spcAft>
                        <a:tabLst>
                          <a:tab pos="571500" algn="l"/>
                        </a:tabLst>
                      </a:pPr>
                      <a:r>
                        <a:rPr lang="en-US" sz="1600" b="1" dirty="0" smtClean="0">
                          <a:solidFill>
                            <a:schemeClr val="tx1"/>
                          </a:solidFill>
                          <a:effectLst/>
                        </a:rPr>
                        <a:t>Thursday June 13, 2024 </a:t>
                      </a:r>
                      <a:r>
                        <a:rPr lang="en-US" sz="1600" b="1" dirty="0">
                          <a:solidFill>
                            <a:schemeClr val="tx1"/>
                          </a:solidFill>
                          <a:effectLst/>
                        </a:rPr>
                        <a:t>at 12:00 PM (noon)</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5472" marR="65472" marT="0" marB="0" anchor="ctr"/>
                </a:tc>
                <a:extLst>
                  <a:ext uri="{0D108BD9-81ED-4DB2-BD59-A6C34878D82A}">
                    <a16:rowId xmlns:a16="http://schemas.microsoft.com/office/drawing/2014/main" val="1806217258"/>
                  </a:ext>
                </a:extLst>
              </a:tr>
            </a:tbl>
          </a:graphicData>
        </a:graphic>
      </p:graphicFrame>
    </p:spTree>
    <p:extLst>
      <p:ext uri="{BB962C8B-B14F-4D97-AF65-F5344CB8AC3E}">
        <p14:creationId xmlns:p14="http://schemas.microsoft.com/office/powerpoint/2010/main" val="326604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246" y="1545664"/>
            <a:ext cx="5291074" cy="4666114"/>
          </a:xfrm>
          <a:prstGeom prst="rect">
            <a:avLst/>
          </a:prstGeom>
        </p:spPr>
      </p:pic>
      <p:sp>
        <p:nvSpPr>
          <p:cNvPr id="18" name="Content Placeholder 2">
            <a:extLst>
              <a:ext uri="{FF2B5EF4-FFF2-40B4-BE49-F238E27FC236}">
                <a16:creationId xmlns:a16="http://schemas.microsoft.com/office/drawing/2014/main" id="{7140F680-5A7C-0715-74D5-52B584501C41}"/>
              </a:ext>
            </a:extLst>
          </p:cNvPr>
          <p:cNvSpPr>
            <a:spLocks noGrp="1"/>
          </p:cNvSpPr>
          <p:nvPr>
            <p:ph sz="half" idx="1"/>
          </p:nvPr>
        </p:nvSpPr>
        <p:spPr>
          <a:xfrm>
            <a:off x="6272463" y="1557585"/>
            <a:ext cx="5360737" cy="4983833"/>
          </a:xfrm>
        </p:spPr>
        <p:txBody>
          <a:bodyPr/>
          <a:lstStyle/>
          <a:p>
            <a:r>
              <a:rPr lang="en-US" sz="1800" dirty="0">
                <a:latin typeface="Swis721 BT" panose="020B0504020202020204" pitchFamily="34" charset="0"/>
              </a:rPr>
              <a:t>Massport has introduced online bidding for all C.149 and C.30 </a:t>
            </a:r>
            <a:r>
              <a:rPr lang="en-US" sz="1800" dirty="0" smtClean="0">
                <a:latin typeface="Swis721 BT" panose="020B0504020202020204" pitchFamily="34" charset="0"/>
              </a:rPr>
              <a:t>projects </a:t>
            </a:r>
            <a:r>
              <a:rPr lang="en-US" sz="1800" b="1" dirty="0" smtClean="0">
                <a:latin typeface="Swis721 BT" panose="020B0504020202020204" pitchFamily="34" charset="0"/>
              </a:rPr>
              <a:t>Including Consultant Procurement</a:t>
            </a:r>
            <a:endParaRPr lang="en-US" sz="1800" b="1" dirty="0">
              <a:latin typeface="Swis721 BT" panose="020B0504020202020204" pitchFamily="34" charset="0"/>
            </a:endParaRPr>
          </a:p>
          <a:p>
            <a:r>
              <a:rPr lang="en-US" sz="1800" dirty="0">
                <a:latin typeface="Swis721 BT" panose="020B0504020202020204" pitchFamily="34" charset="0"/>
              </a:rPr>
              <a:t>Consultant Professional Services RFQs for Projects Advertised </a:t>
            </a:r>
            <a:r>
              <a:rPr lang="en-US" sz="1800" dirty="0" smtClean="0">
                <a:latin typeface="Swis721 BT" panose="020B0504020202020204" pitchFamily="34" charset="0"/>
              </a:rPr>
              <a:t>after </a:t>
            </a:r>
            <a:r>
              <a:rPr lang="en-US" sz="1800" dirty="0">
                <a:latin typeface="Swis721 BT" panose="020B0504020202020204" pitchFamily="34" charset="0"/>
              </a:rPr>
              <a:t>May 10, 2023 will be submitted through online bidding (</a:t>
            </a:r>
            <a:r>
              <a:rPr lang="en-US" sz="1800" dirty="0" err="1">
                <a:latin typeface="Swis721 BT" panose="020B0504020202020204" pitchFamily="34" charset="0"/>
              </a:rPr>
              <a:t>BidExpress</a:t>
            </a:r>
            <a:r>
              <a:rPr lang="en-US" sz="1800" dirty="0">
                <a:latin typeface="Swis721 BT" panose="020B0504020202020204" pitchFamily="34" charset="0"/>
              </a:rPr>
              <a:t>). </a:t>
            </a:r>
          </a:p>
          <a:p>
            <a:r>
              <a:rPr lang="en-US" sz="1800" dirty="0">
                <a:latin typeface="Swis721 BT" panose="020B0504020202020204" pitchFamily="34" charset="0"/>
              </a:rPr>
              <a:t>No hard copies of the bidding information, Proposal, Plans and Specifications, Addenda, or other material is available. Nor will Massport accept hard copy bids for these projects. Bidding on these projects is completely online.</a:t>
            </a:r>
          </a:p>
          <a:p>
            <a:r>
              <a:rPr lang="en-US" sz="1800" u="sng" dirty="0">
                <a:latin typeface="Swis721 BT" panose="020B0504020202020204" pitchFamily="34" charset="0"/>
                <a:hlinkClick r:id="rId3" tooltip="Online Bidding Project Information"/>
              </a:rPr>
              <a:t>Online Bidding Project Information</a:t>
            </a:r>
            <a:endParaRPr lang="en-US" sz="1800" u="sng" dirty="0">
              <a:latin typeface="Swis721 BT" panose="020B0504020202020204" pitchFamily="34" charset="0"/>
            </a:endParaRPr>
          </a:p>
          <a:p>
            <a:r>
              <a:rPr lang="en-US" sz="1800" dirty="0">
                <a:latin typeface="Swis721 BT" panose="020B0504020202020204" pitchFamily="34" charset="0"/>
              </a:rPr>
              <a:t>All new bids for C.149 and C.30 projects and Consultant Professional Services can be found on the </a:t>
            </a:r>
            <a:r>
              <a:rPr lang="en-US" sz="1800" u="sng" dirty="0">
                <a:latin typeface="Swis721 BT" panose="020B0504020202020204" pitchFamily="34" charset="0"/>
                <a:hlinkClick r:id="rId4" tooltip="Bid Express"/>
              </a:rPr>
              <a:t>Massport Bid Express website</a:t>
            </a:r>
            <a:r>
              <a:rPr lang="en-US" sz="1800" dirty="0">
                <a:latin typeface="Swis721 BT" panose="020B0504020202020204" pitchFamily="34" charset="0"/>
              </a:rPr>
              <a:t>. </a:t>
            </a:r>
          </a:p>
        </p:txBody>
      </p:sp>
      <p:sp>
        <p:nvSpPr>
          <p:cNvPr id="4" name="Slide Number Placeholder 3"/>
          <p:cNvSpPr>
            <a:spLocks noGrp="1"/>
          </p:cNvSpPr>
          <p:nvPr>
            <p:ph type="sldNum" sz="quarter" idx="4"/>
          </p:nvPr>
        </p:nvSpPr>
        <p:spPr/>
        <p:txBody>
          <a:bodyPr/>
          <a:lstStyle/>
          <a:p>
            <a:fld id="{379DC60E-C89D-364C-9458-B4772A51192D}" type="slidenum">
              <a:rPr lang="en-US" smtClean="0"/>
              <a:pPr/>
              <a:t>12</a:t>
            </a:fld>
            <a:endParaRPr lang="en-US" dirty="0"/>
          </a:p>
        </p:txBody>
      </p:sp>
      <p:sp>
        <p:nvSpPr>
          <p:cNvPr id="5" name="Title 4"/>
          <p:cNvSpPr>
            <a:spLocks noGrp="1"/>
          </p:cNvSpPr>
          <p:nvPr>
            <p:ph type="title"/>
          </p:nvPr>
        </p:nvSpPr>
        <p:spPr>
          <a:xfrm>
            <a:off x="558802" y="367133"/>
            <a:ext cx="11074398" cy="694827"/>
          </a:xfrm>
        </p:spPr>
        <p:txBody>
          <a:bodyPr/>
          <a:lstStyle/>
          <a:p>
            <a:r>
              <a:rPr lang="en-US" dirty="0">
                <a:latin typeface="Swis721 BT" panose="020B0504020202020204" pitchFamily="34" charset="0"/>
              </a:rPr>
              <a:t>L1469 Street Lighting Replacement, Logan Landside </a:t>
            </a:r>
            <a:br>
              <a:rPr lang="en-US" dirty="0">
                <a:latin typeface="Swis721 BT" panose="020B0504020202020204" pitchFamily="34" charset="0"/>
              </a:rPr>
            </a:br>
            <a:r>
              <a:rPr lang="en-US" dirty="0">
                <a:latin typeface="Swis721 BT" panose="020B0504020202020204" pitchFamily="34" charset="0"/>
              </a:rPr>
              <a:t>Consultant Briefing– Bid Express Info</a:t>
            </a:r>
          </a:p>
        </p:txBody>
      </p:sp>
      <p:sp>
        <p:nvSpPr>
          <p:cNvPr id="3" name="Oval 2"/>
          <p:cNvSpPr/>
          <p:nvPr/>
        </p:nvSpPr>
        <p:spPr>
          <a:xfrm>
            <a:off x="3423307" y="5792990"/>
            <a:ext cx="1288716" cy="4366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460296">
            <a:off x="4602260" y="5691390"/>
            <a:ext cx="352927" cy="203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67328" y="1508194"/>
            <a:ext cx="556127" cy="4366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2378740">
            <a:off x="3937707" y="1814422"/>
            <a:ext cx="404287" cy="203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1928" y="1142896"/>
            <a:ext cx="5045991" cy="369332"/>
          </a:xfrm>
          <a:prstGeom prst="rect">
            <a:avLst/>
          </a:prstGeom>
          <a:noFill/>
        </p:spPr>
        <p:txBody>
          <a:bodyPr wrap="square" rtlCol="0">
            <a:spAutoFit/>
          </a:bodyPr>
          <a:lstStyle/>
          <a:p>
            <a:r>
              <a:rPr lang="en-US" dirty="0" smtClean="0"/>
              <a:t>Massport new website launched on 12/05/2023</a:t>
            </a:r>
            <a:endParaRPr lang="en-US" dirty="0"/>
          </a:p>
        </p:txBody>
      </p:sp>
    </p:spTree>
    <p:extLst>
      <p:ext uri="{BB962C8B-B14F-4D97-AF65-F5344CB8AC3E}">
        <p14:creationId xmlns:p14="http://schemas.microsoft.com/office/powerpoint/2010/main" val="3090243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582568" y="1700298"/>
            <a:ext cx="4245811" cy="3258050"/>
          </a:xfrm>
        </p:spPr>
        <p:txBody>
          <a:bodyPr/>
          <a:lstStyle/>
          <a:p>
            <a:r>
              <a:rPr lang="en-US" dirty="0" smtClean="0"/>
              <a:t>The Professional Consultant RFQ’s will be listed under the appropriate project # and Project title on the Massport</a:t>
            </a:r>
            <a:r>
              <a:rPr lang="en-US" dirty="0"/>
              <a:t> </a:t>
            </a:r>
            <a:r>
              <a:rPr lang="en-US" dirty="0" smtClean="0"/>
              <a:t>website: </a:t>
            </a:r>
            <a:r>
              <a:rPr lang="en-US" dirty="0">
                <a:solidFill>
                  <a:srgbClr val="006AB6"/>
                </a:solidFill>
              </a:rPr>
              <a:t>https://www.massport.com/business/bids-and-opportunities/capital-bids</a:t>
            </a:r>
            <a:endParaRPr lang="en-US" dirty="0" smtClean="0"/>
          </a:p>
          <a:p>
            <a:r>
              <a:rPr lang="en-US" dirty="0" smtClean="0"/>
              <a:t>Please submit qualification </a:t>
            </a:r>
            <a:r>
              <a:rPr lang="en-US" dirty="0"/>
              <a:t>via Bid Express </a:t>
            </a:r>
            <a:r>
              <a:rPr lang="en-US" dirty="0">
                <a:hlinkClick r:id="rId2"/>
              </a:rPr>
              <a:t>https://www.bidexpress.com</a:t>
            </a:r>
            <a:r>
              <a:rPr lang="en-US" dirty="0" smtClean="0">
                <a:hlinkClick r:id="rId2"/>
              </a:rPr>
              <a:t>/</a:t>
            </a:r>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379DC60E-C89D-364C-9458-B4772A51192D}" type="slidenum">
              <a:rPr lang="en-US" smtClean="0"/>
              <a:pPr/>
              <a:t>13</a:t>
            </a:fld>
            <a:endParaRPr lang="en-US" dirty="0"/>
          </a:p>
        </p:txBody>
      </p:sp>
      <p:sp>
        <p:nvSpPr>
          <p:cNvPr id="5" name="Title 4"/>
          <p:cNvSpPr>
            <a:spLocks noGrp="1"/>
          </p:cNvSpPr>
          <p:nvPr>
            <p:ph type="title"/>
          </p:nvPr>
        </p:nvSpPr>
        <p:spPr/>
        <p:txBody>
          <a:bodyPr/>
          <a:lstStyle/>
          <a:p>
            <a:r>
              <a:rPr lang="en-US" dirty="0">
                <a:latin typeface="Swis721 BT" panose="020B0504020202020204" pitchFamily="34" charset="0"/>
              </a:rPr>
              <a:t>L1469 Street Lighting Replacement, Logan Landside </a:t>
            </a:r>
            <a:br>
              <a:rPr lang="en-US" dirty="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 Bid Express Info</a:t>
            </a:r>
            <a:endParaRPr lang="en-US" dirty="0"/>
          </a:p>
        </p:txBody>
      </p:sp>
      <p:pic>
        <p:nvPicPr>
          <p:cNvPr id="2" name="Picture 1"/>
          <p:cNvPicPr>
            <a:picLocks noChangeAspect="1"/>
          </p:cNvPicPr>
          <p:nvPr/>
        </p:nvPicPr>
        <p:blipFill>
          <a:blip r:embed="rId3"/>
          <a:stretch>
            <a:fillRect/>
          </a:stretch>
        </p:blipFill>
        <p:spPr>
          <a:xfrm>
            <a:off x="69513" y="1691105"/>
            <a:ext cx="3623462" cy="3911599"/>
          </a:xfrm>
          <a:prstGeom prst="rect">
            <a:avLst/>
          </a:prstGeom>
        </p:spPr>
      </p:pic>
      <p:sp>
        <p:nvSpPr>
          <p:cNvPr id="8" name="Oval 7"/>
          <p:cNvSpPr/>
          <p:nvPr/>
        </p:nvSpPr>
        <p:spPr>
          <a:xfrm>
            <a:off x="1892968" y="4027397"/>
            <a:ext cx="652380" cy="497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9460296">
            <a:off x="2505061" y="3990539"/>
            <a:ext cx="330466" cy="2314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3791899" y="1691105"/>
            <a:ext cx="3622361" cy="3921199"/>
          </a:xfrm>
          <a:prstGeom prst="rect">
            <a:avLst/>
          </a:prstGeom>
        </p:spPr>
      </p:pic>
      <p:sp>
        <p:nvSpPr>
          <p:cNvPr id="12" name="Right Arrow 11"/>
          <p:cNvSpPr/>
          <p:nvPr/>
        </p:nvSpPr>
        <p:spPr>
          <a:xfrm rot="5400000">
            <a:off x="4994049" y="3863272"/>
            <a:ext cx="330466" cy="2314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38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917787-C215-3028-C851-092DB23C961F}"/>
              </a:ext>
            </a:extLst>
          </p:cNvPr>
          <p:cNvSpPr>
            <a:spLocks noGrp="1"/>
          </p:cNvSpPr>
          <p:nvPr>
            <p:ph type="sldNum" sz="quarter" idx="4"/>
          </p:nvPr>
        </p:nvSpPr>
        <p:spPr/>
        <p:txBody>
          <a:bodyPr/>
          <a:lstStyle/>
          <a:p>
            <a:fld id="{379DC60E-C89D-364C-9458-B4772A51192D}" type="slidenum">
              <a:rPr lang="en-US" smtClean="0"/>
              <a:pPr/>
              <a:t>14</a:t>
            </a:fld>
            <a:endParaRPr lang="en-US" dirty="0"/>
          </a:p>
        </p:txBody>
      </p:sp>
      <p:sp>
        <p:nvSpPr>
          <p:cNvPr id="5" name="Title 4">
            <a:extLst>
              <a:ext uri="{FF2B5EF4-FFF2-40B4-BE49-F238E27FC236}">
                <a16:creationId xmlns:a16="http://schemas.microsoft.com/office/drawing/2014/main" id="{F5161B11-F42A-DAD2-6C98-93DC481772C2}"/>
              </a:ext>
            </a:extLst>
          </p:cNvPr>
          <p:cNvSpPr>
            <a:spLocks noGrp="1"/>
          </p:cNvSpPr>
          <p:nvPr>
            <p:ph type="title"/>
          </p:nvPr>
        </p:nvSpPr>
        <p:spPr/>
        <p:txBody>
          <a:bodyPr/>
          <a:lstStyle/>
          <a:p>
            <a:r>
              <a:rPr lang="en-US" dirty="0">
                <a:latin typeface="Swis721 BT" panose="020B0504020202020204" pitchFamily="34" charset="0"/>
              </a:rPr>
              <a:t>L1469 Street Lighting Replacement, Logan Landside </a:t>
            </a:r>
            <a:r>
              <a:rPr lang="en-US" dirty="0" smtClean="0">
                <a:latin typeface="Swis721 BT" panose="020B0504020202020204" pitchFamily="34" charset="0"/>
              </a:rPr>
              <a:t/>
            </a:r>
            <a:br>
              <a:rPr lang="en-US" dirty="0" smtClean="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 Bid Express Info</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l="1476" t="4331" b="2387"/>
          <a:stretch/>
        </p:blipFill>
        <p:spPr>
          <a:xfrm>
            <a:off x="160867" y="1464734"/>
            <a:ext cx="6189133" cy="4388642"/>
          </a:xfrm>
          <a:prstGeom prst="rect">
            <a:avLst/>
          </a:prstGeom>
        </p:spPr>
      </p:pic>
      <p:sp>
        <p:nvSpPr>
          <p:cNvPr id="7" name="Content Placeholder 2">
            <a:extLst>
              <a:ext uri="{FF2B5EF4-FFF2-40B4-BE49-F238E27FC236}">
                <a16:creationId xmlns:a16="http://schemas.microsoft.com/office/drawing/2014/main" id="{361E9752-0DDD-DDC3-F627-8FC2C65D6FCD}"/>
              </a:ext>
            </a:extLst>
          </p:cNvPr>
          <p:cNvSpPr txBox="1">
            <a:spLocks/>
          </p:cNvSpPr>
          <p:nvPr/>
        </p:nvSpPr>
        <p:spPr>
          <a:xfrm>
            <a:off x="6460066" y="1464734"/>
            <a:ext cx="5173133" cy="440502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SzPct val="110000"/>
              <a:buFont typeface="Arial" panose="020B0604020202020204" pitchFamily="34" charset="0"/>
              <a:buChar char="•"/>
              <a:defRPr sz="2000" kern="1200">
                <a:solidFill>
                  <a:schemeClr val="tx1"/>
                </a:solidFill>
                <a:latin typeface="+mn-lt"/>
                <a:ea typeface="Arial Unicode MS" panose="020B0604020202020204" pitchFamily="34" charset="-128"/>
                <a:cs typeface="Arial Unicode MS" panose="020B0604020202020204" pitchFamily="34" charset="-128"/>
              </a:defRPr>
            </a:lvl1pPr>
            <a:lvl2pPr marL="685800" indent="-228600" algn="l" defTabSz="914400" rtl="0" eaLnBrk="1" latinLnBrk="0" hangingPunct="1">
              <a:lnSpc>
                <a:spcPct val="90000"/>
              </a:lnSpc>
              <a:spcBef>
                <a:spcPts val="500"/>
              </a:spcBef>
              <a:buSzPct val="90000"/>
              <a:buFont typeface="Courier New" panose="02070309020205020404" pitchFamily="49" charset="0"/>
              <a:buChar char="o"/>
              <a:defRPr sz="1800" kern="1200">
                <a:solidFill>
                  <a:schemeClr val="tx1"/>
                </a:solidFill>
                <a:latin typeface="+mn-lt"/>
                <a:ea typeface="Arial Unicode MS" panose="020B0604020202020204" pitchFamily="34" charset="-128"/>
                <a:cs typeface="Arial Unicode MS" panose="020B0604020202020204" pitchFamily="34" charset="-128"/>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Arial Unicode MS" panose="020B0604020202020204" pitchFamily="34" charset="-128"/>
                <a:cs typeface="Arial Unicode MS" panose="020B0604020202020204" pitchFamily="34" charset="-128"/>
              </a:defRPr>
            </a:lvl3pPr>
            <a:lvl4pPr marL="1600200" indent="-228600" algn="l" defTabSz="914400" rtl="0" eaLnBrk="1" latinLnBrk="0" hangingPunct="1">
              <a:lnSpc>
                <a:spcPct val="90000"/>
              </a:lnSpc>
              <a:spcBef>
                <a:spcPts val="500"/>
              </a:spcBef>
              <a:buSzPct val="120000"/>
              <a:buFont typeface="Arial" panose="020B0604020202020204" pitchFamily="34" charset="0"/>
              <a:buChar char="•"/>
              <a:defRPr sz="1400" kern="1200">
                <a:solidFill>
                  <a:schemeClr val="tx1"/>
                </a:solidFill>
                <a:latin typeface="+mn-lt"/>
                <a:ea typeface="Arial Unicode MS" panose="020B0604020202020204" pitchFamily="34" charset="-128"/>
                <a:cs typeface="Arial Unicode MS" panose="020B0604020202020204" pitchFamily="34" charset="-128"/>
              </a:defRPr>
            </a:lvl4pPr>
            <a:lvl5pPr marL="2057400" indent="-228600" algn="l" defTabSz="914400" rtl="0" eaLnBrk="1" latinLnBrk="0" hangingPunct="1">
              <a:lnSpc>
                <a:spcPct val="90000"/>
              </a:lnSpc>
              <a:spcBef>
                <a:spcPts val="500"/>
              </a:spcBef>
              <a:buSzPct val="90000"/>
              <a:buFont typeface="Courier New" panose="02070309020205020404" pitchFamily="49" charset="0"/>
              <a:buChar char="o"/>
              <a:defRPr sz="1400" kern="1200">
                <a:solidFill>
                  <a:schemeClr val="tx1"/>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Swis721 BT" panose="020B0504020202020204" pitchFamily="34" charset="0"/>
              </a:rPr>
              <a:t>All bidders need to be registered with Bid Express to submit or respond to Bids.  </a:t>
            </a:r>
          </a:p>
          <a:p>
            <a:pPr marL="0" indent="0" algn="ctr">
              <a:buNone/>
            </a:pPr>
            <a:r>
              <a:rPr lang="en-US" sz="1800" u="sng" dirty="0" smtClean="0">
                <a:latin typeface="Swis721 BT" panose="020B0504020202020204" pitchFamily="34" charset="0"/>
                <a:hlinkClick r:id="rId3"/>
              </a:rPr>
              <a:t>https://www.infotechexpress.com/registration/new</a:t>
            </a:r>
            <a:endParaRPr lang="en-US" sz="1800" u="sng" dirty="0" smtClean="0">
              <a:latin typeface="Swis721 BT" panose="020B0504020202020204" pitchFamily="34" charset="0"/>
            </a:endParaRPr>
          </a:p>
          <a:p>
            <a:pPr marL="0" indent="0" algn="ctr">
              <a:buNone/>
            </a:pPr>
            <a:endParaRPr lang="en-US" sz="1800" dirty="0" smtClean="0">
              <a:latin typeface="Swis721 BT" panose="020B0504020202020204" pitchFamily="34" charset="0"/>
            </a:endParaRPr>
          </a:p>
          <a:p>
            <a:r>
              <a:rPr lang="en-US" sz="1800" dirty="0" smtClean="0">
                <a:latin typeface="Swis721 BT" panose="020B0504020202020204" pitchFamily="34" charset="0"/>
              </a:rPr>
              <a:t>Please refer to the new </a:t>
            </a:r>
            <a:r>
              <a:rPr lang="en-US" sz="1800" u="sng" dirty="0" smtClean="0">
                <a:latin typeface="Swis721 BT" panose="020B0504020202020204" pitchFamily="34" charset="0"/>
              </a:rPr>
              <a:t>Bid Express New Vendor Instructions</a:t>
            </a:r>
            <a:r>
              <a:rPr lang="en-US" sz="1800" dirty="0" smtClean="0">
                <a:latin typeface="Swis721 BT" panose="020B0504020202020204" pitchFamily="34" charset="0"/>
              </a:rPr>
              <a:t>: </a:t>
            </a:r>
            <a:r>
              <a:rPr lang="en-US" sz="1800" u="sng" dirty="0" smtClean="0">
                <a:solidFill>
                  <a:srgbClr val="FF0000"/>
                </a:solidFill>
                <a:latin typeface="Swis721 BT" panose="020B0504020202020204" pitchFamily="34" charset="0"/>
                <a:hlinkClick r:id="rId4"/>
              </a:rPr>
              <a:t>https://infotechinc.zendesk.com/hc/en-us/sections/12044610308375-Bid-Express-Vendors</a:t>
            </a:r>
            <a:endParaRPr lang="en-US" sz="1800" dirty="0">
              <a:solidFill>
                <a:srgbClr val="FF0000"/>
              </a:solidFill>
              <a:latin typeface="Swis721 BT" panose="020B0504020202020204" pitchFamily="34" charset="0"/>
            </a:endParaRPr>
          </a:p>
        </p:txBody>
      </p:sp>
    </p:spTree>
    <p:extLst>
      <p:ext uri="{BB962C8B-B14F-4D97-AF65-F5344CB8AC3E}">
        <p14:creationId xmlns:p14="http://schemas.microsoft.com/office/powerpoint/2010/main" val="2084806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15</a:t>
            </a:fld>
            <a:endParaRPr lang="en-US" dirty="0"/>
          </a:p>
        </p:txBody>
      </p:sp>
      <p:sp>
        <p:nvSpPr>
          <p:cNvPr id="4" name="Title 3"/>
          <p:cNvSpPr>
            <a:spLocks noGrp="1"/>
          </p:cNvSpPr>
          <p:nvPr>
            <p:ph type="title"/>
          </p:nvPr>
        </p:nvSpPr>
        <p:spPr>
          <a:xfrm>
            <a:off x="490308" y="343160"/>
            <a:ext cx="10869281" cy="694827"/>
          </a:xfrm>
        </p:spPr>
        <p:txBody>
          <a:bodyPr/>
          <a:lstStyle/>
          <a:p>
            <a:r>
              <a:rPr lang="en-US" dirty="0">
                <a:latin typeface="Swis721 BT" panose="020B0504020202020204" pitchFamily="34" charset="0"/>
              </a:rPr>
              <a:t>L1469 Street Lighting Replacement, Logan Landside  </a:t>
            </a:r>
            <a:r>
              <a:rPr lang="en-US" dirty="0" smtClean="0">
                <a:latin typeface="Swis721 BT" panose="020B0504020202020204" pitchFamily="34" charset="0"/>
              </a:rPr>
              <a:t/>
            </a:r>
            <a:br>
              <a:rPr lang="en-US" dirty="0" smtClean="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 Bid Express Info</a:t>
            </a:r>
          </a:p>
        </p:txBody>
      </p:sp>
      <p:sp>
        <p:nvSpPr>
          <p:cNvPr id="9" name="TextBox 8"/>
          <p:cNvSpPr txBox="1"/>
          <p:nvPr/>
        </p:nvSpPr>
        <p:spPr>
          <a:xfrm>
            <a:off x="606176" y="1236323"/>
            <a:ext cx="5045991" cy="369332"/>
          </a:xfrm>
          <a:prstGeom prst="rect">
            <a:avLst/>
          </a:prstGeom>
          <a:noFill/>
        </p:spPr>
        <p:txBody>
          <a:bodyPr wrap="square" rtlCol="0">
            <a:spAutoFit/>
          </a:bodyPr>
          <a:lstStyle/>
          <a:p>
            <a:r>
              <a:rPr lang="en-US" dirty="0" smtClean="0"/>
              <a:t>L1469 RFQ listed below in Bid Express</a:t>
            </a:r>
            <a:endParaRPr lang="en-US" dirty="0"/>
          </a:p>
        </p:txBody>
      </p:sp>
      <p:sp>
        <p:nvSpPr>
          <p:cNvPr id="13" name="TextBox 12"/>
          <p:cNvSpPr txBox="1"/>
          <p:nvPr/>
        </p:nvSpPr>
        <p:spPr>
          <a:xfrm>
            <a:off x="6428198" y="1170618"/>
            <a:ext cx="4999885" cy="338554"/>
          </a:xfrm>
          <a:prstGeom prst="rect">
            <a:avLst/>
          </a:prstGeom>
          <a:noFill/>
        </p:spPr>
        <p:txBody>
          <a:bodyPr wrap="square" rtlCol="0">
            <a:spAutoFit/>
          </a:bodyPr>
          <a:lstStyle/>
          <a:p>
            <a:r>
              <a:rPr lang="en-US" sz="1600" dirty="0" smtClean="0"/>
              <a:t>Submit Qualifications under Required Document List </a:t>
            </a:r>
            <a:endParaRPr lang="en-US" sz="1600" dirty="0"/>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10089" r="8333"/>
          <a:stretch/>
        </p:blipFill>
        <p:spPr>
          <a:xfrm>
            <a:off x="695596" y="1935966"/>
            <a:ext cx="5520268" cy="3943386"/>
          </a:xfrm>
          <a:prstGeom prst="rect">
            <a:avLst/>
          </a:prstGeom>
        </p:spPr>
      </p:pic>
      <p:sp>
        <p:nvSpPr>
          <p:cNvPr id="12" name="Down Arrow 11"/>
          <p:cNvSpPr/>
          <p:nvPr/>
        </p:nvSpPr>
        <p:spPr>
          <a:xfrm>
            <a:off x="784354" y="1796439"/>
            <a:ext cx="325348" cy="21744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235" y="1935966"/>
            <a:ext cx="4052329" cy="4417150"/>
          </a:xfrm>
          <a:prstGeom prst="rect">
            <a:avLst/>
          </a:prstGeom>
        </p:spPr>
      </p:pic>
      <p:sp>
        <p:nvSpPr>
          <p:cNvPr id="14" name="Right Arrow 13"/>
          <p:cNvSpPr/>
          <p:nvPr/>
        </p:nvSpPr>
        <p:spPr>
          <a:xfrm>
            <a:off x="6325935" y="3683915"/>
            <a:ext cx="946932" cy="223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6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16</a:t>
            </a:fld>
            <a:endParaRPr lang="en-US" dirty="0"/>
          </a:p>
        </p:txBody>
      </p:sp>
      <p:sp>
        <p:nvSpPr>
          <p:cNvPr id="5" name="Text Placeholder 4"/>
          <p:cNvSpPr>
            <a:spLocks noGrp="1"/>
          </p:cNvSpPr>
          <p:nvPr>
            <p:ph type="body" sz="quarter" idx="11"/>
          </p:nvPr>
        </p:nvSpPr>
        <p:spPr>
          <a:xfrm>
            <a:off x="-410633" y="1723292"/>
            <a:ext cx="12263967" cy="477895"/>
          </a:xfrm>
        </p:spPr>
        <p:txBody>
          <a:bodyPr/>
          <a:lstStyle/>
          <a:p>
            <a:r>
              <a:rPr lang="en-US" sz="2400" dirty="0"/>
              <a:t>THANK </a:t>
            </a:r>
            <a:r>
              <a:rPr lang="en-US" sz="2400" dirty="0" smtClean="0"/>
              <a:t>YOU!</a:t>
            </a:r>
            <a:endParaRPr lang="en-US" sz="2400" dirty="0"/>
          </a:p>
          <a:p>
            <a:endParaRPr lang="en-US"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2041" b="-150"/>
          <a:stretch/>
        </p:blipFill>
        <p:spPr>
          <a:xfrm>
            <a:off x="3038916" y="2903171"/>
            <a:ext cx="5199150" cy="3145340"/>
          </a:xfrm>
          <a:prstGeom prst="rect">
            <a:avLst/>
          </a:prstGeom>
        </p:spPr>
      </p:pic>
    </p:spTree>
    <p:extLst>
      <p:ext uri="{BB962C8B-B14F-4D97-AF65-F5344CB8AC3E}">
        <p14:creationId xmlns:p14="http://schemas.microsoft.com/office/powerpoint/2010/main" val="22724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79DC60E-C89D-364C-9458-B4772A51192D}" type="slidenum">
              <a:rPr lang="en-US" smtClean="0"/>
              <a:pPr/>
              <a:t>17</a:t>
            </a:fld>
            <a:endParaRPr lang="en-US" dirty="0"/>
          </a:p>
        </p:txBody>
      </p:sp>
      <p:sp>
        <p:nvSpPr>
          <p:cNvPr id="3" name="Text Placeholder 2"/>
          <p:cNvSpPr>
            <a:spLocks noGrp="1"/>
          </p:cNvSpPr>
          <p:nvPr>
            <p:ph type="body" sz="quarter" idx="11"/>
          </p:nvPr>
        </p:nvSpPr>
        <p:spPr>
          <a:xfrm>
            <a:off x="668868" y="487526"/>
            <a:ext cx="5427132" cy="5286740"/>
          </a:xfrm>
        </p:spPr>
        <p:txBody>
          <a:bodyPr/>
          <a:lstStyle/>
          <a:p>
            <a:pPr algn="l"/>
            <a:r>
              <a:rPr lang="en-US" dirty="0" smtClean="0"/>
              <a:t>1- Paul </a:t>
            </a:r>
            <a:r>
              <a:rPr lang="en-US" dirty="0" err="1" smtClean="0"/>
              <a:t>Lutkevich</a:t>
            </a:r>
            <a:r>
              <a:rPr lang="en-US" dirty="0" smtClean="0"/>
              <a:t>, WSP, </a:t>
            </a:r>
            <a:r>
              <a:rPr lang="en-US" dirty="0" smtClean="0">
                <a:hlinkClick r:id="rId2"/>
              </a:rPr>
              <a:t>Paul.lutkevich@wsp.com</a:t>
            </a:r>
            <a:endParaRPr lang="en-US" dirty="0" smtClean="0"/>
          </a:p>
          <a:p>
            <a:pPr algn="l"/>
            <a:r>
              <a:rPr lang="en-US" dirty="0" smtClean="0"/>
              <a:t>2- Jacqueline Rogers, Green International Affiliates, Inc., </a:t>
            </a:r>
            <a:r>
              <a:rPr lang="en-US" dirty="0" smtClean="0">
                <a:hlinkClick r:id="rId3"/>
              </a:rPr>
              <a:t>jrogers@greenintl.com</a:t>
            </a:r>
            <a:endParaRPr lang="en-US" dirty="0" smtClean="0"/>
          </a:p>
          <a:p>
            <a:pPr algn="l"/>
            <a:r>
              <a:rPr lang="en-US" dirty="0" smtClean="0"/>
              <a:t>3-Sean O’Rourke, WSP, </a:t>
            </a:r>
            <a:r>
              <a:rPr lang="en-US" dirty="0" smtClean="0">
                <a:hlinkClick r:id="rId4"/>
              </a:rPr>
              <a:t>sean.p.orourke@wsp.com</a:t>
            </a:r>
            <a:endParaRPr lang="en-US" dirty="0" smtClean="0"/>
          </a:p>
          <a:p>
            <a:pPr algn="l"/>
            <a:r>
              <a:rPr lang="en-US" dirty="0" smtClean="0"/>
              <a:t>4- Tony </a:t>
            </a:r>
            <a:r>
              <a:rPr lang="en-US" dirty="0" err="1" smtClean="0"/>
              <a:t>Correia</a:t>
            </a:r>
            <a:r>
              <a:rPr lang="en-US" dirty="0" smtClean="0"/>
              <a:t>, </a:t>
            </a:r>
            <a:r>
              <a:rPr lang="en-US" dirty="0" err="1" smtClean="0"/>
              <a:t>Genlyte</a:t>
            </a:r>
            <a:r>
              <a:rPr lang="en-US" dirty="0" smtClean="0"/>
              <a:t> Solutions, </a:t>
            </a:r>
            <a:r>
              <a:rPr lang="en-US" dirty="0" smtClean="0">
                <a:hlinkClick r:id="rId5"/>
              </a:rPr>
              <a:t>Antone.correia@signify.com</a:t>
            </a:r>
            <a:endParaRPr lang="en-US" dirty="0" smtClean="0"/>
          </a:p>
          <a:p>
            <a:pPr algn="l"/>
            <a:r>
              <a:rPr lang="en-US" dirty="0" smtClean="0"/>
              <a:t>5- Bob Leger, </a:t>
            </a:r>
            <a:r>
              <a:rPr lang="en-US" dirty="0" err="1" smtClean="0"/>
              <a:t>Massport</a:t>
            </a:r>
            <a:r>
              <a:rPr lang="en-US" dirty="0" smtClean="0"/>
              <a:t>, </a:t>
            </a:r>
            <a:r>
              <a:rPr lang="en-US" dirty="0" smtClean="0">
                <a:hlinkClick r:id="rId6"/>
              </a:rPr>
              <a:t>rleger@massport.com</a:t>
            </a:r>
            <a:endParaRPr lang="en-US" dirty="0" smtClean="0"/>
          </a:p>
          <a:p>
            <a:pPr algn="l"/>
            <a:r>
              <a:rPr lang="en-US" dirty="0" smtClean="0"/>
              <a:t>6- Elika Bahrevar, </a:t>
            </a:r>
            <a:r>
              <a:rPr lang="en-US" dirty="0" err="1" smtClean="0"/>
              <a:t>Massport</a:t>
            </a:r>
            <a:r>
              <a:rPr lang="en-US" dirty="0" smtClean="0"/>
              <a:t>, </a:t>
            </a:r>
            <a:r>
              <a:rPr lang="en-US" dirty="0" smtClean="0">
                <a:hlinkClick r:id="rId7"/>
              </a:rPr>
              <a:t>ebahrevar@massport.com</a:t>
            </a:r>
            <a:endParaRPr lang="en-US" dirty="0" smtClean="0"/>
          </a:p>
          <a:p>
            <a:pPr algn="l"/>
            <a:endParaRPr lang="en-US" dirty="0"/>
          </a:p>
        </p:txBody>
      </p:sp>
      <p:pic>
        <p:nvPicPr>
          <p:cNvPr id="4" name="Picture 3"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200" y="487526"/>
            <a:ext cx="5300133" cy="5552520"/>
          </a:xfrm>
          <a:prstGeom prst="rect">
            <a:avLst/>
          </a:prstGeom>
        </p:spPr>
      </p:pic>
    </p:spTree>
    <p:extLst>
      <p:ext uri="{BB962C8B-B14F-4D97-AF65-F5344CB8AC3E}">
        <p14:creationId xmlns:p14="http://schemas.microsoft.com/office/powerpoint/2010/main" val="202639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019300"/>
            <a:ext cx="8983133" cy="4022774"/>
          </a:xfrm>
        </p:spPr>
        <p:txBody>
          <a:bodyPr/>
          <a:lstStyle/>
          <a:p>
            <a:pPr marL="45720" indent="0">
              <a:buNone/>
            </a:pPr>
            <a:endParaRPr lang="en-US" sz="2400" dirty="0"/>
          </a:p>
          <a:p>
            <a:r>
              <a:rPr lang="en-US" sz="2400" dirty="0"/>
              <a:t>Please enter your contact information in the Zoom Meeting chat </a:t>
            </a:r>
            <a:r>
              <a:rPr lang="en-US" sz="2400" dirty="0" smtClean="0"/>
              <a:t>window in following format:</a:t>
            </a:r>
            <a:endParaRPr lang="en-US" sz="2400" dirty="0"/>
          </a:p>
          <a:p>
            <a:endParaRPr lang="en-US" sz="2400" dirty="0"/>
          </a:p>
          <a:p>
            <a:pPr lvl="1"/>
            <a:r>
              <a:rPr lang="en-US" sz="2400" dirty="0"/>
              <a:t>First </a:t>
            </a:r>
            <a:r>
              <a:rPr lang="en-US" sz="2400" dirty="0" smtClean="0"/>
              <a:t>&amp; </a:t>
            </a:r>
            <a:r>
              <a:rPr lang="en-US" sz="2400" dirty="0"/>
              <a:t>Last </a:t>
            </a:r>
            <a:r>
              <a:rPr lang="en-US" sz="2400" dirty="0" smtClean="0"/>
              <a:t>Name; Company Name &amp; Position; Email Address</a:t>
            </a:r>
            <a:endParaRPr lang="en-US" sz="2400" dirty="0"/>
          </a:p>
        </p:txBody>
      </p:sp>
      <p:sp>
        <p:nvSpPr>
          <p:cNvPr id="3" name="Slide Number Placeholder 2"/>
          <p:cNvSpPr>
            <a:spLocks noGrp="1"/>
          </p:cNvSpPr>
          <p:nvPr>
            <p:ph type="sldNum" sz="quarter" idx="4"/>
          </p:nvPr>
        </p:nvSpPr>
        <p:spPr/>
        <p:txBody>
          <a:bodyPr/>
          <a:lstStyle/>
          <a:p>
            <a:fld id="{379DC60E-C89D-364C-9458-B4772A51192D}" type="slidenum">
              <a:rPr lang="en-US" smtClean="0"/>
              <a:pPr/>
              <a:t>2</a:t>
            </a:fld>
            <a:endParaRPr lang="en-US" dirty="0"/>
          </a:p>
        </p:txBody>
      </p:sp>
      <p:sp>
        <p:nvSpPr>
          <p:cNvPr id="4" name="Title 3"/>
          <p:cNvSpPr>
            <a:spLocks noGrp="1"/>
          </p:cNvSpPr>
          <p:nvPr>
            <p:ph type="title"/>
          </p:nvPr>
        </p:nvSpPr>
        <p:spPr/>
        <p:txBody>
          <a:bodyPr/>
          <a:lstStyle/>
          <a:p>
            <a:r>
              <a:rPr lang="en-US" dirty="0" smtClean="0">
                <a:latin typeface="Swis721 BT" panose="020B0504020202020204" pitchFamily="34" charset="0"/>
              </a:rPr>
              <a:t>L1469 Street Lighting Replacement, Logan Landside </a:t>
            </a:r>
            <a:br>
              <a:rPr lang="en-US" dirty="0" smtClean="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a:t>
            </a:r>
          </a:p>
        </p:txBody>
      </p:sp>
      <p:sp>
        <p:nvSpPr>
          <p:cNvPr id="5" name="Text Placeholder 4"/>
          <p:cNvSpPr>
            <a:spLocks noGrp="1"/>
          </p:cNvSpPr>
          <p:nvPr>
            <p:ph type="body" sz="quarter" idx="12"/>
          </p:nvPr>
        </p:nvSpPr>
        <p:spPr/>
        <p:txBody>
          <a:bodyPr/>
          <a:lstStyle/>
          <a:p>
            <a:r>
              <a:rPr lang="en-US" sz="2800" b="1" dirty="0" smtClean="0"/>
              <a:t>Attendees Introduction</a:t>
            </a:r>
            <a:endParaRPr lang="en-US" sz="2800" b="1" dirty="0"/>
          </a:p>
        </p:txBody>
      </p:sp>
    </p:spTree>
    <p:extLst>
      <p:ext uri="{BB962C8B-B14F-4D97-AF65-F5344CB8AC3E}">
        <p14:creationId xmlns:p14="http://schemas.microsoft.com/office/powerpoint/2010/main" val="3730222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800" y="1825969"/>
            <a:ext cx="10134600" cy="849304"/>
          </a:xfrm>
        </p:spPr>
        <p:txBody>
          <a:bodyPr/>
          <a:lstStyle/>
          <a:p>
            <a:pPr marL="45720" indent="0">
              <a:buNone/>
            </a:pPr>
            <a:r>
              <a:rPr lang="en-US" sz="2400" b="1" dirty="0">
                <a:solidFill>
                  <a:schemeClr val="accent1"/>
                </a:solidFill>
              </a:rPr>
              <a:t>Expected </a:t>
            </a:r>
            <a:r>
              <a:rPr lang="en-US" sz="2400" b="1" dirty="0" smtClean="0">
                <a:solidFill>
                  <a:schemeClr val="accent1"/>
                </a:solidFill>
              </a:rPr>
              <a:t>Outcome:</a:t>
            </a:r>
            <a:r>
              <a:rPr lang="en-US" sz="2400" dirty="0">
                <a:solidFill>
                  <a:schemeClr val="accent1"/>
                </a:solidFill>
              </a:rPr>
              <a:t> </a:t>
            </a:r>
            <a:r>
              <a:rPr lang="en-US" sz="2400" dirty="0"/>
              <a:t>Gain insights into the L1469 RFQ requirements and understand the Bid Express </a:t>
            </a:r>
            <a:r>
              <a:rPr lang="en-US" sz="2400" dirty="0" smtClean="0"/>
              <a:t>submission process</a:t>
            </a:r>
            <a:endParaRPr lang="en-US" sz="2400" dirty="0"/>
          </a:p>
        </p:txBody>
      </p:sp>
      <p:sp>
        <p:nvSpPr>
          <p:cNvPr id="3" name="Slide Number Placeholder 2"/>
          <p:cNvSpPr>
            <a:spLocks noGrp="1"/>
          </p:cNvSpPr>
          <p:nvPr>
            <p:ph type="sldNum" sz="quarter" idx="4"/>
          </p:nvPr>
        </p:nvSpPr>
        <p:spPr/>
        <p:txBody>
          <a:bodyPr/>
          <a:lstStyle/>
          <a:p>
            <a:fld id="{379DC60E-C89D-364C-9458-B4772A51192D}" type="slidenum">
              <a:rPr lang="en-US" smtClean="0"/>
              <a:pPr/>
              <a:t>3</a:t>
            </a:fld>
            <a:endParaRPr lang="en-US" dirty="0"/>
          </a:p>
        </p:txBody>
      </p:sp>
      <p:sp>
        <p:nvSpPr>
          <p:cNvPr id="4" name="Title 3"/>
          <p:cNvSpPr>
            <a:spLocks noGrp="1"/>
          </p:cNvSpPr>
          <p:nvPr>
            <p:ph type="title"/>
          </p:nvPr>
        </p:nvSpPr>
        <p:spPr/>
        <p:txBody>
          <a:bodyPr/>
          <a:lstStyle/>
          <a:p>
            <a:r>
              <a:rPr lang="en-US" dirty="0">
                <a:latin typeface="Swis721 BT" panose="020B0504020202020204" pitchFamily="34" charset="0"/>
              </a:rPr>
              <a:t>L1469 Street Lighting Replacement, Logan Landside </a:t>
            </a:r>
            <a:r>
              <a:rPr lang="en-US" dirty="0" smtClean="0">
                <a:latin typeface="Swis721 BT" panose="020B0504020202020204" pitchFamily="34" charset="0"/>
              </a:rPr>
              <a:t/>
            </a:r>
            <a:br>
              <a:rPr lang="en-US" dirty="0" smtClean="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a:t>
            </a:r>
          </a:p>
        </p:txBody>
      </p:sp>
      <p:sp>
        <p:nvSpPr>
          <p:cNvPr id="5" name="Text Placeholder 4"/>
          <p:cNvSpPr>
            <a:spLocks noGrp="1"/>
          </p:cNvSpPr>
          <p:nvPr>
            <p:ph type="body" sz="quarter" idx="12"/>
          </p:nvPr>
        </p:nvSpPr>
        <p:spPr/>
        <p:txBody>
          <a:bodyPr/>
          <a:lstStyle/>
          <a:p>
            <a:r>
              <a:rPr lang="en-US" sz="2800" b="1" dirty="0" smtClean="0"/>
              <a:t>Agenda</a:t>
            </a:r>
            <a:endParaRPr lang="en-US" sz="2800" b="1" dirty="0"/>
          </a:p>
        </p:txBody>
      </p:sp>
      <p:sp>
        <p:nvSpPr>
          <p:cNvPr id="6" name="Rectangle 5"/>
          <p:cNvSpPr/>
          <p:nvPr/>
        </p:nvSpPr>
        <p:spPr>
          <a:xfrm>
            <a:off x="1010194" y="3123957"/>
            <a:ext cx="6096000" cy="2308324"/>
          </a:xfrm>
          <a:prstGeom prst="rect">
            <a:avLst/>
          </a:prstGeom>
        </p:spPr>
        <p:txBody>
          <a:bodyPr>
            <a:spAutoFit/>
          </a:bodyPr>
          <a:lstStyle/>
          <a:p>
            <a:pPr marL="342900" indent="-342900">
              <a:buFont typeface="+mj-lt"/>
              <a:buAutoNum type="arabicPeriod"/>
            </a:pPr>
            <a:r>
              <a:rPr lang="en-US" dirty="0" smtClean="0"/>
              <a:t>Solicitation </a:t>
            </a:r>
            <a:r>
              <a:rPr lang="en-US" dirty="0"/>
              <a:t>for Consultant Design Services</a:t>
            </a:r>
          </a:p>
          <a:p>
            <a:pPr marL="857250" indent="-285750">
              <a:buFont typeface="Arial" panose="020B0604020202020204" pitchFamily="34" charset="0"/>
              <a:buChar char="•"/>
            </a:pPr>
            <a:r>
              <a:rPr lang="en-US" dirty="0" smtClean="0"/>
              <a:t>Background Information </a:t>
            </a:r>
            <a:endParaRPr lang="en-US" dirty="0"/>
          </a:p>
          <a:p>
            <a:pPr marL="857250" indent="-285750">
              <a:buFont typeface="Arial" panose="020B0604020202020204" pitchFamily="34" charset="0"/>
              <a:buChar char="•"/>
            </a:pPr>
            <a:r>
              <a:rPr lang="en-US" dirty="0" smtClean="0"/>
              <a:t>Scope </a:t>
            </a:r>
            <a:r>
              <a:rPr lang="en-US" dirty="0"/>
              <a:t>of Work</a:t>
            </a:r>
          </a:p>
          <a:p>
            <a:pPr marL="857250" indent="-285750">
              <a:buFont typeface="Arial" panose="020B0604020202020204" pitchFamily="34" charset="0"/>
              <a:buChar char="•"/>
            </a:pPr>
            <a:r>
              <a:rPr lang="en-US" dirty="0" smtClean="0"/>
              <a:t>Evaluation Criteria</a:t>
            </a:r>
          </a:p>
          <a:p>
            <a:pPr marL="857250" indent="-285750">
              <a:buFont typeface="Arial" panose="020B0604020202020204" pitchFamily="34" charset="0"/>
              <a:buChar char="•"/>
            </a:pPr>
            <a:r>
              <a:rPr lang="en-US" dirty="0"/>
              <a:t>Submission </a:t>
            </a:r>
            <a:r>
              <a:rPr lang="en-US" dirty="0" smtClean="0"/>
              <a:t>Requirement </a:t>
            </a:r>
            <a:endParaRPr lang="en-US" dirty="0"/>
          </a:p>
          <a:p>
            <a:pPr marL="857250" indent="-285750">
              <a:buFont typeface="Arial" panose="020B0604020202020204" pitchFamily="34" charset="0"/>
              <a:buChar char="•"/>
            </a:pPr>
            <a:r>
              <a:rPr lang="en-US" dirty="0" smtClean="0"/>
              <a:t>Submission Schedule</a:t>
            </a:r>
          </a:p>
          <a:p>
            <a:pPr marL="342900" indent="-342900"/>
            <a:r>
              <a:rPr lang="en-US" dirty="0" smtClean="0"/>
              <a:t>2.   Bid Express Info</a:t>
            </a:r>
            <a:endParaRPr lang="en-US" dirty="0"/>
          </a:p>
          <a:p>
            <a:pPr marL="8572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312161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4</a:t>
            </a:fld>
            <a:endParaRPr lang="en-US" dirty="0"/>
          </a:p>
        </p:txBody>
      </p:sp>
      <p:sp>
        <p:nvSpPr>
          <p:cNvPr id="4" name="Title 3"/>
          <p:cNvSpPr>
            <a:spLocks noGrp="1"/>
          </p:cNvSpPr>
          <p:nvPr>
            <p:ph type="title"/>
          </p:nvPr>
        </p:nvSpPr>
        <p:spPr/>
        <p:txBody>
          <a:bodyPr/>
          <a:lstStyle/>
          <a:p>
            <a:r>
              <a:rPr lang="en-US" dirty="0">
                <a:latin typeface="Swis721 BT" panose="020B0504020202020204" pitchFamily="34" charset="0"/>
              </a:rPr>
              <a:t>L1469 Street Lighting Replacement, Logan Landside</a:t>
            </a:r>
            <a:r>
              <a:rPr lang="en-US" dirty="0" smtClean="0">
                <a:latin typeface="Swis721 BT" panose="020B0504020202020204" pitchFamily="34" charset="0"/>
              </a:rPr>
              <a:t/>
            </a:r>
            <a:br>
              <a:rPr lang="en-US" dirty="0" smtClean="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a:t>
            </a:r>
          </a:p>
        </p:txBody>
      </p:sp>
      <p:sp>
        <p:nvSpPr>
          <p:cNvPr id="5" name="Text Placeholder 4"/>
          <p:cNvSpPr>
            <a:spLocks noGrp="1"/>
          </p:cNvSpPr>
          <p:nvPr>
            <p:ph type="body" sz="quarter" idx="12"/>
          </p:nvPr>
        </p:nvSpPr>
        <p:spPr>
          <a:xfrm>
            <a:off x="473246" y="1254346"/>
            <a:ext cx="11074400" cy="368050"/>
          </a:xfrm>
        </p:spPr>
        <p:txBody>
          <a:bodyPr/>
          <a:lstStyle/>
          <a:p>
            <a:pPr marL="45720"/>
            <a:r>
              <a:rPr lang="en-US" sz="2800" b="1" dirty="0"/>
              <a:t>Background</a:t>
            </a:r>
            <a:r>
              <a:rPr lang="en-US" sz="2800" dirty="0"/>
              <a:t> </a:t>
            </a:r>
          </a:p>
        </p:txBody>
      </p:sp>
      <p:sp>
        <p:nvSpPr>
          <p:cNvPr id="2" name="Content Placeholder 1"/>
          <p:cNvSpPr>
            <a:spLocks noGrp="1"/>
          </p:cNvSpPr>
          <p:nvPr>
            <p:ph idx="1"/>
          </p:nvPr>
        </p:nvSpPr>
        <p:spPr>
          <a:xfrm>
            <a:off x="472004" y="1622396"/>
            <a:ext cx="3854463" cy="4144410"/>
          </a:xfrm>
        </p:spPr>
        <p:txBody>
          <a:bodyPr/>
          <a:lstStyle/>
          <a:p>
            <a:endParaRPr lang="en-US" sz="1500" dirty="0" smtClean="0"/>
          </a:p>
          <a:p>
            <a:r>
              <a:rPr lang="en-US" sz="1500" dirty="0" smtClean="0"/>
              <a:t>This project is part of Energy Optimization Program </a:t>
            </a:r>
            <a:endParaRPr lang="en-US" sz="1500" dirty="0"/>
          </a:p>
          <a:p>
            <a:r>
              <a:rPr lang="en-US" sz="1500" dirty="0" smtClean="0"/>
              <a:t>Limits of this project is Logan International Airport, Landside</a:t>
            </a:r>
          </a:p>
          <a:p>
            <a:r>
              <a:rPr lang="en-US" sz="1500" dirty="0" smtClean="0"/>
              <a:t>Provide Logan street lighting inventory assessment for </a:t>
            </a:r>
            <a:r>
              <a:rPr lang="en-US" sz="1500" dirty="0" err="1" smtClean="0"/>
              <a:t>Massport</a:t>
            </a:r>
            <a:endParaRPr lang="en-US" sz="1500" dirty="0" smtClean="0"/>
          </a:p>
          <a:p>
            <a:r>
              <a:rPr lang="en-US" sz="1500" dirty="0"/>
              <a:t>Light pole foundations </a:t>
            </a:r>
            <a:r>
              <a:rPr lang="en-US" sz="1500" dirty="0" smtClean="0"/>
              <a:t>and wiring will </a:t>
            </a:r>
            <a:r>
              <a:rPr lang="en-US" sz="1500" dirty="0"/>
              <a:t>need to be evaluated for possible upgrading as determined by the </a:t>
            </a:r>
            <a:r>
              <a:rPr lang="en-US" sz="1500" dirty="0" smtClean="0"/>
              <a:t>engineer</a:t>
            </a:r>
          </a:p>
          <a:p>
            <a:endParaRPr lang="en-US" sz="1500" dirty="0" smtClean="0"/>
          </a:p>
          <a:p>
            <a:endParaRPr lang="en-US" sz="1500" dirty="0" smtClean="0"/>
          </a:p>
          <a:p>
            <a:endParaRPr lang="en-US" sz="1500" dirty="0" smtClean="0"/>
          </a:p>
          <a:p>
            <a:endParaRPr lang="en-US" dirty="0"/>
          </a:p>
        </p:txBody>
      </p:sp>
      <p:pic>
        <p:nvPicPr>
          <p:cNvPr id="9" name="Picture 8"/>
          <p:cNvPicPr>
            <a:picLocks noChangeAspect="1"/>
          </p:cNvPicPr>
          <p:nvPr/>
        </p:nvPicPr>
        <p:blipFill rotWithShape="1">
          <a:blip r:embed="rId2"/>
          <a:srcRect l="4960" r="2330"/>
          <a:stretch/>
        </p:blipFill>
        <p:spPr>
          <a:xfrm>
            <a:off x="4505161" y="1622395"/>
            <a:ext cx="7669276" cy="4144411"/>
          </a:xfrm>
          <a:prstGeom prst="rect">
            <a:avLst/>
          </a:prstGeom>
        </p:spPr>
      </p:pic>
    </p:spTree>
    <p:extLst>
      <p:ext uri="{BB962C8B-B14F-4D97-AF65-F5344CB8AC3E}">
        <p14:creationId xmlns:p14="http://schemas.microsoft.com/office/powerpoint/2010/main" val="161371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5</a:t>
            </a:fld>
            <a:endParaRPr lang="en-US" dirty="0"/>
          </a:p>
        </p:txBody>
      </p:sp>
      <p:sp>
        <p:nvSpPr>
          <p:cNvPr id="4" name="Title 3"/>
          <p:cNvSpPr>
            <a:spLocks noGrp="1"/>
          </p:cNvSpPr>
          <p:nvPr>
            <p:ph type="title"/>
          </p:nvPr>
        </p:nvSpPr>
        <p:spPr/>
        <p:txBody>
          <a:bodyPr/>
          <a:lstStyle/>
          <a:p>
            <a:r>
              <a:rPr lang="en-US" dirty="0">
                <a:latin typeface="Swis721 BT" panose="020B0504020202020204" pitchFamily="34" charset="0"/>
              </a:rPr>
              <a:t>L1469 Street Lighting Replacement, Logan Landside </a:t>
            </a:r>
            <a:r>
              <a:rPr lang="en-US" dirty="0" smtClean="0">
                <a:latin typeface="Swis721 BT" panose="020B0504020202020204" pitchFamily="34" charset="0"/>
              </a:rPr>
              <a:t/>
            </a:r>
            <a:br>
              <a:rPr lang="en-US" dirty="0" smtClean="0">
                <a:latin typeface="Swis721 BT" panose="020B0504020202020204" pitchFamily="34" charset="0"/>
              </a:rPr>
            </a:br>
            <a:r>
              <a:rPr lang="en-US" dirty="0" smtClean="0">
                <a:latin typeface="Swis721 BT" panose="020B0504020202020204" pitchFamily="34" charset="0"/>
              </a:rPr>
              <a:t>Consultant </a:t>
            </a:r>
            <a:r>
              <a:rPr lang="en-US" dirty="0">
                <a:latin typeface="Swis721 BT" panose="020B0504020202020204" pitchFamily="34" charset="0"/>
              </a:rPr>
              <a:t>Briefing</a:t>
            </a:r>
          </a:p>
        </p:txBody>
      </p:sp>
      <p:sp>
        <p:nvSpPr>
          <p:cNvPr id="5" name="Text Placeholder 4"/>
          <p:cNvSpPr>
            <a:spLocks noGrp="1"/>
          </p:cNvSpPr>
          <p:nvPr>
            <p:ph type="body" sz="quarter" idx="12"/>
          </p:nvPr>
        </p:nvSpPr>
        <p:spPr/>
        <p:txBody>
          <a:bodyPr/>
          <a:lstStyle/>
          <a:p>
            <a:r>
              <a:rPr lang="en-US" sz="2800" b="1" dirty="0" smtClean="0"/>
              <a:t>Scope of Work</a:t>
            </a:r>
            <a:endParaRPr lang="en-US" sz="2800" b="1" dirty="0"/>
          </a:p>
        </p:txBody>
      </p:sp>
      <p:sp>
        <p:nvSpPr>
          <p:cNvPr id="2" name="Content Placeholder 1"/>
          <p:cNvSpPr>
            <a:spLocks noGrp="1"/>
          </p:cNvSpPr>
          <p:nvPr>
            <p:ph idx="1"/>
          </p:nvPr>
        </p:nvSpPr>
        <p:spPr>
          <a:xfrm>
            <a:off x="472003" y="1834567"/>
            <a:ext cx="10052063" cy="4022774"/>
          </a:xfrm>
        </p:spPr>
        <p:txBody>
          <a:bodyPr/>
          <a:lstStyle/>
          <a:p>
            <a:pPr marL="45720" indent="0">
              <a:lnSpc>
                <a:spcPct val="100000"/>
              </a:lnSpc>
              <a:buNone/>
            </a:pPr>
            <a:r>
              <a:rPr lang="en-US" sz="1500" dirty="0"/>
              <a:t>As a result of this project Logan International Airport (BOS) Street Lighting Inventory Assessment will be prepared, along with the plan, design, and provision of construction services for its upgrade and </a:t>
            </a:r>
            <a:r>
              <a:rPr lang="en-US" sz="1500" dirty="0" smtClean="0"/>
              <a:t>renewal.</a:t>
            </a:r>
            <a:endParaRPr lang="en-US" sz="1500" dirty="0"/>
          </a:p>
          <a:p>
            <a:pPr marL="45720" indent="0">
              <a:lnSpc>
                <a:spcPct val="100000"/>
              </a:lnSpc>
              <a:buNone/>
            </a:pPr>
            <a:r>
              <a:rPr lang="en-US" sz="1500" dirty="0" smtClean="0"/>
              <a:t>Scope of work includes:</a:t>
            </a:r>
          </a:p>
          <a:p>
            <a:pPr marL="742950" indent="-182563">
              <a:lnSpc>
                <a:spcPct val="100000"/>
              </a:lnSpc>
            </a:pPr>
            <a:r>
              <a:rPr lang="en-US" sz="1500" dirty="0"/>
              <a:t>Review </a:t>
            </a:r>
            <a:r>
              <a:rPr lang="en-US" sz="1500" dirty="0" smtClean="0"/>
              <a:t>of existing conditions and making an inventory assessment</a:t>
            </a:r>
            <a:endParaRPr lang="en-US" sz="1500" dirty="0"/>
          </a:p>
          <a:p>
            <a:pPr marL="742950" indent="-182563">
              <a:lnSpc>
                <a:spcPct val="100000"/>
              </a:lnSpc>
            </a:pPr>
            <a:r>
              <a:rPr lang="en-US" sz="1500" dirty="0" smtClean="0"/>
              <a:t>Capture required information on each pole </a:t>
            </a:r>
          </a:p>
          <a:p>
            <a:pPr marL="742950" indent="-182563">
              <a:lnSpc>
                <a:spcPct val="100000"/>
              </a:lnSpc>
            </a:pPr>
            <a:r>
              <a:rPr lang="en-US" sz="1500" dirty="0" smtClean="0"/>
              <a:t>Develop design documents including cost estimates and specifications </a:t>
            </a:r>
            <a:endParaRPr lang="en-US" sz="1500" dirty="0"/>
          </a:p>
          <a:p>
            <a:pPr marL="742950" indent="-182563">
              <a:lnSpc>
                <a:spcPct val="100000"/>
              </a:lnSpc>
            </a:pPr>
            <a:r>
              <a:rPr lang="en-US" sz="1500" dirty="0" smtClean="0"/>
              <a:t>Construction </a:t>
            </a:r>
            <a:r>
              <a:rPr lang="en-US" sz="1500" dirty="0"/>
              <a:t>Administration Services</a:t>
            </a:r>
            <a:endParaRPr lang="en-US" sz="1500" dirty="0" smtClean="0"/>
          </a:p>
          <a:p>
            <a:pPr marL="742950" indent="-182563">
              <a:lnSpc>
                <a:spcPct val="100000"/>
              </a:lnSpc>
            </a:pPr>
            <a:r>
              <a:rPr lang="en-US" sz="1500" dirty="0" smtClean="0"/>
              <a:t>Resident </a:t>
            </a:r>
            <a:r>
              <a:rPr lang="en-US" sz="1500" dirty="0"/>
              <a:t>Engineer / Construction Inspection </a:t>
            </a:r>
            <a:endParaRPr lang="en-US" sz="1500" dirty="0" smtClean="0"/>
          </a:p>
          <a:p>
            <a:pPr marL="742950" indent="-182563">
              <a:lnSpc>
                <a:spcPct val="100000"/>
              </a:lnSpc>
            </a:pPr>
            <a:r>
              <a:rPr lang="en-US" sz="1500" dirty="0" smtClean="0"/>
              <a:t>CAD file of the inventory assessment should be submitted for </a:t>
            </a:r>
            <a:r>
              <a:rPr lang="en-US" sz="1500" dirty="0" err="1" smtClean="0"/>
              <a:t>Massport</a:t>
            </a:r>
            <a:r>
              <a:rPr lang="en-US" sz="1500" dirty="0" smtClean="0"/>
              <a:t> GIS update</a:t>
            </a:r>
          </a:p>
          <a:p>
            <a:pPr marL="742950" indent="-182563">
              <a:lnSpc>
                <a:spcPct val="100000"/>
              </a:lnSpc>
            </a:pPr>
            <a:r>
              <a:rPr lang="en-US" sz="1500" dirty="0"/>
              <a:t>Review of existing wiring and conduit for potential utility cost saving recommendations</a:t>
            </a:r>
          </a:p>
          <a:p>
            <a:pPr marL="742950" indent="-182563">
              <a:lnSpc>
                <a:spcPct val="100000"/>
              </a:lnSpc>
            </a:pPr>
            <a:endParaRPr lang="en-US" sz="1500" dirty="0" smtClean="0"/>
          </a:p>
          <a:p>
            <a:pPr marL="45720" indent="0">
              <a:buNone/>
            </a:pPr>
            <a:endParaRPr lang="en-US" dirty="0"/>
          </a:p>
        </p:txBody>
      </p:sp>
    </p:spTree>
    <p:extLst>
      <p:ext uri="{BB962C8B-B14F-4D97-AF65-F5344CB8AC3E}">
        <p14:creationId xmlns:p14="http://schemas.microsoft.com/office/powerpoint/2010/main" val="206905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6</a:t>
            </a:fld>
            <a:endParaRPr lang="en-US" dirty="0"/>
          </a:p>
        </p:txBody>
      </p:sp>
      <p:sp>
        <p:nvSpPr>
          <p:cNvPr id="4" name="Title 3"/>
          <p:cNvSpPr>
            <a:spLocks noGrp="1"/>
          </p:cNvSpPr>
          <p:nvPr>
            <p:ph type="title"/>
          </p:nvPr>
        </p:nvSpPr>
        <p:spPr/>
        <p:txBody>
          <a:bodyPr/>
          <a:lstStyle/>
          <a:p>
            <a:r>
              <a:rPr lang="en-US" dirty="0"/>
              <a:t>L1469 Street Lighting Replacement, Logan Landside </a:t>
            </a:r>
            <a:br>
              <a:rPr lang="en-US" dirty="0"/>
            </a:br>
            <a:r>
              <a:rPr lang="en-US" dirty="0"/>
              <a:t>Consultant Briefing</a:t>
            </a:r>
          </a:p>
        </p:txBody>
      </p:sp>
      <p:sp>
        <p:nvSpPr>
          <p:cNvPr id="5" name="Text Placeholder 4"/>
          <p:cNvSpPr>
            <a:spLocks noGrp="1"/>
          </p:cNvSpPr>
          <p:nvPr>
            <p:ph type="body" sz="quarter" idx="12"/>
          </p:nvPr>
        </p:nvSpPr>
        <p:spPr/>
        <p:txBody>
          <a:bodyPr/>
          <a:lstStyle/>
          <a:p>
            <a:r>
              <a:rPr lang="en-US" sz="2800" b="1" dirty="0"/>
              <a:t>Key Information for Light Pole Assessment</a:t>
            </a:r>
          </a:p>
        </p:txBody>
      </p:sp>
      <p:sp>
        <p:nvSpPr>
          <p:cNvPr id="2" name="Content Placeholder 1"/>
          <p:cNvSpPr>
            <a:spLocks noGrp="1"/>
          </p:cNvSpPr>
          <p:nvPr>
            <p:ph idx="1"/>
          </p:nvPr>
        </p:nvSpPr>
        <p:spPr>
          <a:xfrm>
            <a:off x="1219200" y="2019300"/>
            <a:ext cx="4673600" cy="4022774"/>
          </a:xfrm>
        </p:spPr>
        <p:txBody>
          <a:bodyPr/>
          <a:lstStyle/>
          <a:p>
            <a:r>
              <a:rPr lang="en-US" dirty="0" smtClean="0"/>
              <a:t>Pole Number</a:t>
            </a:r>
          </a:p>
          <a:p>
            <a:r>
              <a:rPr lang="en-US" dirty="0" smtClean="0"/>
              <a:t>Pole location ( GPS coordinates)</a:t>
            </a:r>
          </a:p>
          <a:p>
            <a:r>
              <a:rPr lang="en-US" dirty="0" smtClean="0"/>
              <a:t>Pole Manufacturer/ Model</a:t>
            </a:r>
          </a:p>
          <a:p>
            <a:r>
              <a:rPr lang="en-US" dirty="0" smtClean="0"/>
              <a:t>Pole Installation date</a:t>
            </a:r>
          </a:p>
          <a:p>
            <a:r>
              <a:rPr lang="en-US" dirty="0" smtClean="0"/>
              <a:t>Foundation Type and Condition</a:t>
            </a:r>
          </a:p>
          <a:p>
            <a:r>
              <a:rPr lang="en-US" dirty="0" smtClean="0"/>
              <a:t>Anchor Plate and Bolts and their condition</a:t>
            </a:r>
          </a:p>
          <a:p>
            <a:r>
              <a:rPr lang="en-US" dirty="0"/>
              <a:t>Wiring and Conduit Condition</a:t>
            </a:r>
          </a:p>
          <a:p>
            <a:r>
              <a:rPr lang="en-US" dirty="0" smtClean="0"/>
              <a:t>Pole Type</a:t>
            </a:r>
          </a:p>
          <a:p>
            <a:r>
              <a:rPr lang="en-US" dirty="0" smtClean="0"/>
              <a:t>Pole Height</a:t>
            </a:r>
          </a:p>
          <a:p>
            <a:r>
              <a:rPr lang="en-US" dirty="0" smtClean="0"/>
              <a:t>Power Source (Electricity, Solar Battery)</a:t>
            </a:r>
            <a:endParaRPr lang="en-US" dirty="0"/>
          </a:p>
        </p:txBody>
      </p:sp>
      <p:sp>
        <p:nvSpPr>
          <p:cNvPr id="7" name="Content Placeholder 1"/>
          <p:cNvSpPr txBox="1">
            <a:spLocks/>
          </p:cNvSpPr>
          <p:nvPr/>
        </p:nvSpPr>
        <p:spPr>
          <a:xfrm>
            <a:off x="6392333" y="1937092"/>
            <a:ext cx="4673600" cy="4022774"/>
          </a:xfrm>
          <a:prstGeom prst="rect">
            <a:avLst/>
          </a:prstGeom>
        </p:spPr>
        <p:txBody>
          <a:bodyPr vert="horz" lIns="0" tIns="0" rIns="0" bIns="0" rtlCol="0">
            <a:noAutofit/>
          </a:bodyPr>
          <a:lstStyle>
            <a:lvl1pPr marL="228600" indent="-182880" algn="l" defTabSz="914400" rtl="0" eaLnBrk="1" fontAlgn="t" latinLnBrk="0" hangingPunct="1">
              <a:lnSpc>
                <a:spcPct val="90000"/>
              </a:lnSpc>
              <a:spcBef>
                <a:spcPts val="1000"/>
              </a:spcBef>
              <a:buSzPct val="110000"/>
              <a:buFont typeface="Arial" panose="020B0604020202020204" pitchFamily="34" charset="0"/>
              <a:buChar char="•"/>
              <a:defRPr sz="2000" kern="1200">
                <a:solidFill>
                  <a:schemeClr val="tx1"/>
                </a:solidFill>
                <a:latin typeface="+mn-lt"/>
                <a:ea typeface="Arial Unicode MS" panose="020B0604020202020204" pitchFamily="34" charset="-128"/>
                <a:cs typeface="Arial Unicode MS" panose="020B0604020202020204" pitchFamily="34" charset="-128"/>
              </a:defRPr>
            </a:lvl1pPr>
            <a:lvl2pPr marL="685800" indent="-182880" algn="l" defTabSz="914400" rtl="0" eaLnBrk="1" fontAlgn="t" latinLnBrk="0" hangingPunct="1">
              <a:lnSpc>
                <a:spcPct val="90000"/>
              </a:lnSpc>
              <a:spcBef>
                <a:spcPts val="500"/>
              </a:spcBef>
              <a:buSzPct val="90000"/>
              <a:buFont typeface="Courier New" panose="02070309020205020404" pitchFamily="49" charset="0"/>
              <a:buChar char="o"/>
              <a:defRPr sz="1800" kern="1200">
                <a:solidFill>
                  <a:schemeClr val="tx1"/>
                </a:solidFill>
                <a:latin typeface="+mn-lt"/>
                <a:ea typeface="Arial Unicode MS" panose="020B0604020202020204" pitchFamily="34" charset="-128"/>
                <a:cs typeface="Arial Unicode MS" panose="020B0604020202020204" pitchFamily="34" charset="-128"/>
              </a:defRPr>
            </a:lvl2pPr>
            <a:lvl3pPr marL="1143000" indent="-182880" algn="l" defTabSz="914400" rtl="0" eaLnBrk="1" fontAlgn="t" latinLnBrk="0" hangingPunct="1">
              <a:lnSpc>
                <a:spcPct val="90000"/>
              </a:lnSpc>
              <a:spcBef>
                <a:spcPts val="500"/>
              </a:spcBef>
              <a:buFont typeface="Wingdings" pitchFamily="2" charset="2"/>
              <a:buChar char="§"/>
              <a:defRPr sz="1600" kern="1200">
                <a:solidFill>
                  <a:schemeClr val="tx1"/>
                </a:solidFill>
                <a:latin typeface="+mn-lt"/>
                <a:ea typeface="Arial Unicode MS" panose="020B0604020202020204" pitchFamily="34" charset="-128"/>
                <a:cs typeface="Arial Unicode MS" panose="020B0604020202020204" pitchFamily="34" charset="-128"/>
              </a:defRPr>
            </a:lvl3pPr>
            <a:lvl4pPr marL="1600200" indent="-182880" algn="l" defTabSz="914400" rtl="0" eaLnBrk="1" fontAlgn="t" latinLnBrk="0" hangingPunct="1">
              <a:lnSpc>
                <a:spcPct val="90000"/>
              </a:lnSpc>
              <a:spcBef>
                <a:spcPts val="500"/>
              </a:spcBef>
              <a:buSzPct val="120000"/>
              <a:buFont typeface="Arial" panose="020B0604020202020204" pitchFamily="34" charset="0"/>
              <a:buChar char="•"/>
              <a:defRPr sz="1400" kern="1200">
                <a:solidFill>
                  <a:schemeClr val="tx1"/>
                </a:solidFill>
                <a:latin typeface="+mn-lt"/>
                <a:ea typeface="Arial Unicode MS" panose="020B0604020202020204" pitchFamily="34" charset="-128"/>
                <a:cs typeface="Arial Unicode MS" panose="020B0604020202020204" pitchFamily="34" charset="-128"/>
              </a:defRPr>
            </a:lvl4pPr>
            <a:lvl5pPr marL="2057400" indent="-182880" algn="l" defTabSz="914400" rtl="0" eaLnBrk="1" fontAlgn="t" latinLnBrk="0" hangingPunct="1">
              <a:lnSpc>
                <a:spcPct val="90000"/>
              </a:lnSpc>
              <a:spcBef>
                <a:spcPts val="500"/>
              </a:spcBef>
              <a:buSzPct val="90000"/>
              <a:buFont typeface="Courier New" panose="02070309020205020404" pitchFamily="49" charset="0"/>
              <a:buChar char="o"/>
              <a:defRPr sz="1400" kern="1200">
                <a:solidFill>
                  <a:schemeClr val="tx1"/>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Luminaire Type, Number and Condition</a:t>
            </a:r>
          </a:p>
          <a:p>
            <a:r>
              <a:rPr lang="en-US" dirty="0" smtClean="0"/>
              <a:t> Regulatory Signage on the pole</a:t>
            </a:r>
          </a:p>
          <a:p>
            <a:r>
              <a:rPr lang="en-US" dirty="0" smtClean="0"/>
              <a:t>Compliance with current code and standard </a:t>
            </a:r>
            <a:endParaRPr lang="en-US" dirty="0"/>
          </a:p>
        </p:txBody>
      </p:sp>
    </p:spTree>
    <p:extLst>
      <p:ext uri="{BB962C8B-B14F-4D97-AF65-F5344CB8AC3E}">
        <p14:creationId xmlns:p14="http://schemas.microsoft.com/office/powerpoint/2010/main" val="248086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7</a:t>
            </a:fld>
            <a:endParaRPr lang="en-US" dirty="0"/>
          </a:p>
        </p:txBody>
      </p:sp>
      <p:sp>
        <p:nvSpPr>
          <p:cNvPr id="4" name="Title 3"/>
          <p:cNvSpPr>
            <a:spLocks noGrp="1"/>
          </p:cNvSpPr>
          <p:nvPr>
            <p:ph type="title"/>
          </p:nvPr>
        </p:nvSpPr>
        <p:spPr/>
        <p:txBody>
          <a:bodyPr/>
          <a:lstStyle/>
          <a:p>
            <a:r>
              <a:rPr lang="en-US" dirty="0">
                <a:latin typeface="Swis721 BT" panose="020B0504020202020204" pitchFamily="34" charset="0"/>
              </a:rPr>
              <a:t>L1469 Street Lighting Replacement, Logan Landside </a:t>
            </a:r>
            <a:br>
              <a:rPr lang="en-US" dirty="0">
                <a:latin typeface="Swis721 BT" panose="020B0504020202020204" pitchFamily="34" charset="0"/>
              </a:rPr>
            </a:br>
            <a:r>
              <a:rPr lang="en-US" dirty="0">
                <a:latin typeface="Swis721 BT" panose="020B0504020202020204" pitchFamily="34" charset="0"/>
              </a:rPr>
              <a:t>Consultant Briefing</a:t>
            </a:r>
          </a:p>
        </p:txBody>
      </p:sp>
      <p:sp>
        <p:nvSpPr>
          <p:cNvPr id="5" name="Text Placeholder 4"/>
          <p:cNvSpPr>
            <a:spLocks noGrp="1"/>
          </p:cNvSpPr>
          <p:nvPr>
            <p:ph type="body" sz="quarter" idx="12"/>
          </p:nvPr>
        </p:nvSpPr>
        <p:spPr>
          <a:xfrm>
            <a:off x="558800" y="1217012"/>
            <a:ext cx="11074400" cy="368050"/>
          </a:xfrm>
        </p:spPr>
        <p:txBody>
          <a:bodyPr/>
          <a:lstStyle/>
          <a:p>
            <a:r>
              <a:rPr lang="en-US" sz="2800" b="1" dirty="0"/>
              <a:t>Evaluation Criteria</a:t>
            </a:r>
          </a:p>
        </p:txBody>
      </p:sp>
      <p:sp>
        <p:nvSpPr>
          <p:cNvPr id="2" name="Content Placeholder 1"/>
          <p:cNvSpPr>
            <a:spLocks noGrp="1"/>
          </p:cNvSpPr>
          <p:nvPr>
            <p:ph idx="1"/>
          </p:nvPr>
        </p:nvSpPr>
        <p:spPr>
          <a:xfrm>
            <a:off x="558799" y="2065867"/>
            <a:ext cx="10355179" cy="4051521"/>
          </a:xfrm>
        </p:spPr>
        <p:txBody>
          <a:bodyPr/>
          <a:lstStyle/>
          <a:p>
            <a:pPr marL="45720" indent="0">
              <a:buNone/>
            </a:pPr>
            <a:r>
              <a:rPr lang="en-US" sz="1500" dirty="0" smtClean="0"/>
              <a:t>The submission shall be evaluated on the basis of the following </a:t>
            </a:r>
            <a:r>
              <a:rPr lang="en-US" sz="1500" b="1" i="1" u="sng" dirty="0" smtClean="0"/>
              <a:t>equally weighted </a:t>
            </a:r>
            <a:r>
              <a:rPr lang="en-US" sz="1500" dirty="0" smtClean="0"/>
              <a:t>criteria: </a:t>
            </a:r>
          </a:p>
          <a:p>
            <a:pPr marL="45720" indent="0" algn="just">
              <a:buNone/>
            </a:pPr>
            <a:endParaRPr lang="en-US" sz="1500" dirty="0"/>
          </a:p>
          <a:p>
            <a:pPr marL="45720" indent="0">
              <a:buNone/>
            </a:pPr>
            <a:r>
              <a:rPr lang="en-US" sz="1500" dirty="0"/>
              <a:t>(1) Demonstrated experience and knowledge of the team for similar projects of similar size and complexity particularly important to demonstrate for the Project Manager. Highlight the experience and expertise for major sub-consultants and their assigned staff. Familiarity with public construction procurement under MGL Ch. 30, and </a:t>
            </a:r>
          </a:p>
          <a:p>
            <a:pPr marL="45720" indent="0">
              <a:buNone/>
            </a:pPr>
            <a:r>
              <a:rPr lang="en-US" sz="1500" dirty="0"/>
              <a:t>(2) Project understanding and proposed technical approach including QA/QC process during document preparation, cost management and scheduling capabilities, construction oversight, ability to plan and perform work with minimal disruption to operations, and </a:t>
            </a:r>
          </a:p>
          <a:p>
            <a:pPr marL="45720" indent="0">
              <a:buNone/>
            </a:pPr>
            <a:r>
              <a:rPr lang="en-US" sz="1500" dirty="0"/>
              <a:t>(3) Demonstrated experience in integrating and managing BIM/VDC in the planning, design and construction. Experience of utilizing Lean Design &amp; Construction (Last Planner System®, Scrum or others tools) to increase the reliability and significantly improve projects and teams’ performance, and </a:t>
            </a:r>
            <a:endParaRPr lang="en-US" sz="1500" dirty="0" smtClean="0"/>
          </a:p>
        </p:txBody>
      </p:sp>
    </p:spTree>
    <p:extLst>
      <p:ext uri="{BB962C8B-B14F-4D97-AF65-F5344CB8AC3E}">
        <p14:creationId xmlns:p14="http://schemas.microsoft.com/office/powerpoint/2010/main" val="160846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8</a:t>
            </a:fld>
            <a:endParaRPr lang="en-US" dirty="0"/>
          </a:p>
        </p:txBody>
      </p:sp>
      <p:sp>
        <p:nvSpPr>
          <p:cNvPr id="4" name="Title 3"/>
          <p:cNvSpPr>
            <a:spLocks noGrp="1"/>
          </p:cNvSpPr>
          <p:nvPr>
            <p:ph type="title"/>
          </p:nvPr>
        </p:nvSpPr>
        <p:spPr/>
        <p:txBody>
          <a:bodyPr/>
          <a:lstStyle/>
          <a:p>
            <a:r>
              <a:rPr lang="en-US" dirty="0">
                <a:latin typeface="Swis721 BT" panose="020B0504020202020204" pitchFamily="34" charset="0"/>
              </a:rPr>
              <a:t>L1469 Street Lighting Replacement, Logan Landside </a:t>
            </a:r>
            <a:br>
              <a:rPr lang="en-US" dirty="0">
                <a:latin typeface="Swis721 BT" panose="020B0504020202020204" pitchFamily="34" charset="0"/>
              </a:rPr>
            </a:br>
            <a:r>
              <a:rPr lang="en-US" dirty="0">
                <a:latin typeface="Swis721 BT" panose="020B0504020202020204" pitchFamily="34" charset="0"/>
              </a:rPr>
              <a:t>Consultant Briefing</a:t>
            </a:r>
          </a:p>
        </p:txBody>
      </p:sp>
      <p:sp>
        <p:nvSpPr>
          <p:cNvPr id="5" name="Text Placeholder 4"/>
          <p:cNvSpPr>
            <a:spLocks noGrp="1"/>
          </p:cNvSpPr>
          <p:nvPr>
            <p:ph type="body" sz="quarter" idx="12"/>
          </p:nvPr>
        </p:nvSpPr>
        <p:spPr>
          <a:xfrm>
            <a:off x="558800" y="1217012"/>
            <a:ext cx="11074400" cy="368050"/>
          </a:xfrm>
        </p:spPr>
        <p:txBody>
          <a:bodyPr/>
          <a:lstStyle/>
          <a:p>
            <a:r>
              <a:rPr lang="en-US" sz="2800" b="1" dirty="0"/>
              <a:t>Evaluation </a:t>
            </a:r>
            <a:r>
              <a:rPr lang="en-US" sz="2800" b="1" dirty="0" smtClean="0"/>
              <a:t>Criteria</a:t>
            </a:r>
          </a:p>
          <a:p>
            <a:endParaRPr lang="en-US" sz="2800" b="1" dirty="0"/>
          </a:p>
        </p:txBody>
      </p:sp>
      <p:sp>
        <p:nvSpPr>
          <p:cNvPr id="2" name="Content Placeholder 1"/>
          <p:cNvSpPr>
            <a:spLocks noGrp="1"/>
          </p:cNvSpPr>
          <p:nvPr>
            <p:ph idx="1"/>
          </p:nvPr>
        </p:nvSpPr>
        <p:spPr>
          <a:xfrm>
            <a:off x="472005" y="1921934"/>
            <a:ext cx="10441974" cy="4021382"/>
          </a:xfrm>
        </p:spPr>
        <p:txBody>
          <a:bodyPr/>
          <a:lstStyle/>
          <a:p>
            <a:pPr marL="45720" indent="0">
              <a:buNone/>
            </a:pPr>
            <a:r>
              <a:rPr lang="en-US" sz="1500" dirty="0"/>
              <a:t>Continued…..</a:t>
            </a:r>
          </a:p>
          <a:p>
            <a:pPr marL="45720" indent="0">
              <a:buNone/>
            </a:pPr>
            <a:r>
              <a:rPr lang="en-US" sz="1500" dirty="0"/>
              <a:t>(4) Demonstrated project experience in sustainable and resilient high performance building and infrastructure design and construction, including experience with low, net zero ready or net zero emissions, water, and waste, lifecycle analysis including embodied carbon, innovative renewable energy strategies, and building and infrastructure sustainability certification schemes relevant to this proposal. Firms are encouraged to demonstrate “outside of the box” thinking for examples of inclusion of sustainable practices into its projects, and specify how those practices may be applied to this project proposal. Firms must demonstrate the capability to incorporate design features into any project type that reflect best practices in environmental stewardship, and </a:t>
            </a:r>
          </a:p>
          <a:p>
            <a:pPr marL="45720" indent="0">
              <a:buNone/>
            </a:pPr>
            <a:r>
              <a:rPr lang="en-US" sz="1500" dirty="0"/>
              <a:t>(5) Proposed approach to enhance diversity and inclusion of the project team to increase the pool of consultants working on the Authority’s projects. For those M/WBE firms proposed, please describe type and/or category of work (i.e. architecture, structural, Lean, etc.); include the specific roles to be played by M/WBE, and the extent to which such M/WBE involvement is anticipated as of date of the proposal submission. (% goal) </a:t>
            </a:r>
          </a:p>
          <a:p>
            <a:pPr marL="45720" indent="0">
              <a:buNone/>
            </a:pPr>
            <a:endParaRPr lang="en-US" sz="1500" dirty="0"/>
          </a:p>
          <a:p>
            <a:pPr marL="414338" lvl="0" indent="0">
              <a:buNone/>
            </a:pPr>
            <a:endParaRPr lang="en-US" sz="1500" dirty="0"/>
          </a:p>
          <a:p>
            <a:pPr marL="45720" indent="0">
              <a:buNone/>
            </a:pPr>
            <a:endParaRPr lang="en-US" sz="1500" dirty="0"/>
          </a:p>
        </p:txBody>
      </p:sp>
    </p:spTree>
    <p:extLst>
      <p:ext uri="{BB962C8B-B14F-4D97-AF65-F5344CB8AC3E}">
        <p14:creationId xmlns:p14="http://schemas.microsoft.com/office/powerpoint/2010/main" val="282405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DC60E-C89D-364C-9458-B4772A51192D}" type="slidenum">
              <a:rPr lang="en-US" smtClean="0"/>
              <a:pPr/>
              <a:t>9</a:t>
            </a:fld>
            <a:endParaRPr lang="en-US" dirty="0"/>
          </a:p>
        </p:txBody>
      </p:sp>
      <p:sp>
        <p:nvSpPr>
          <p:cNvPr id="4" name="Title 3"/>
          <p:cNvSpPr>
            <a:spLocks noGrp="1"/>
          </p:cNvSpPr>
          <p:nvPr>
            <p:ph type="title"/>
          </p:nvPr>
        </p:nvSpPr>
        <p:spPr/>
        <p:txBody>
          <a:bodyPr/>
          <a:lstStyle/>
          <a:p>
            <a:r>
              <a:rPr lang="en-US" dirty="0">
                <a:latin typeface="Swis721 BT" panose="020B0504020202020204" pitchFamily="34" charset="0"/>
              </a:rPr>
              <a:t>L1469 Street Lighting Replacement, Logan Landside </a:t>
            </a:r>
            <a:br>
              <a:rPr lang="en-US" dirty="0">
                <a:latin typeface="Swis721 BT" panose="020B0504020202020204" pitchFamily="34" charset="0"/>
              </a:rPr>
            </a:br>
            <a:r>
              <a:rPr lang="en-US" dirty="0">
                <a:latin typeface="Swis721 BT" panose="020B0504020202020204" pitchFamily="34" charset="0"/>
              </a:rPr>
              <a:t>Consultant Briefing</a:t>
            </a:r>
          </a:p>
        </p:txBody>
      </p:sp>
      <p:sp>
        <p:nvSpPr>
          <p:cNvPr id="5" name="Text Placeholder 4"/>
          <p:cNvSpPr>
            <a:spLocks noGrp="1"/>
          </p:cNvSpPr>
          <p:nvPr>
            <p:ph type="body" sz="quarter" idx="12"/>
          </p:nvPr>
        </p:nvSpPr>
        <p:spPr>
          <a:xfrm>
            <a:off x="558800" y="1217012"/>
            <a:ext cx="11074400" cy="368050"/>
          </a:xfrm>
        </p:spPr>
        <p:txBody>
          <a:bodyPr/>
          <a:lstStyle/>
          <a:p>
            <a:r>
              <a:rPr lang="en-US" sz="2800" b="1" dirty="0" smtClean="0"/>
              <a:t>Submission Requirements </a:t>
            </a:r>
            <a:endParaRPr lang="en-US" sz="2800" b="1" dirty="0"/>
          </a:p>
        </p:txBody>
      </p:sp>
      <p:sp>
        <p:nvSpPr>
          <p:cNvPr id="2" name="Content Placeholder 1"/>
          <p:cNvSpPr>
            <a:spLocks noGrp="1"/>
          </p:cNvSpPr>
          <p:nvPr>
            <p:ph idx="1"/>
          </p:nvPr>
        </p:nvSpPr>
        <p:spPr>
          <a:xfrm>
            <a:off x="472004" y="1596176"/>
            <a:ext cx="10641875" cy="4022774"/>
          </a:xfrm>
        </p:spPr>
        <p:txBody>
          <a:bodyPr/>
          <a:lstStyle/>
          <a:p>
            <a:endParaRPr lang="en-US" b="1" i="1" dirty="0" smtClean="0"/>
          </a:p>
          <a:p>
            <a:endParaRPr lang="en-US" b="1" i="1" dirty="0"/>
          </a:p>
          <a:p>
            <a:endParaRPr lang="en-US" b="1" i="1" dirty="0" smtClean="0"/>
          </a:p>
          <a:p>
            <a:r>
              <a:rPr lang="en-US" b="1" i="1" dirty="0" smtClean="0"/>
              <a:t>The </a:t>
            </a:r>
            <a:r>
              <a:rPr lang="en-US" b="1" i="1" dirty="0"/>
              <a:t>Authority may reject any application if any of the required information is not provided: Cover Letter, Insurance Requirements and SF330 Part IIs for the Prime and every sub-consultant. </a:t>
            </a:r>
            <a:endParaRPr lang="en-US" b="1" i="1" dirty="0" smtClean="0"/>
          </a:p>
          <a:p>
            <a:pPr marL="45720" indent="0">
              <a:buNone/>
            </a:pPr>
            <a:endParaRPr lang="en-US" dirty="0"/>
          </a:p>
          <a:p>
            <a:r>
              <a:rPr lang="en-US" b="1" i="1" dirty="0"/>
              <a:t>Make sure that the Cover Letter is signed “Under the pains and penalties of perjury”, and that you mention the Insurance in the Cover Letter itself.</a:t>
            </a:r>
            <a:endParaRPr lang="en-US" dirty="0"/>
          </a:p>
          <a:p>
            <a:pPr marL="45720" indent="0">
              <a:buNone/>
            </a:pPr>
            <a:endParaRPr lang="en-US" sz="1500" dirty="0"/>
          </a:p>
        </p:txBody>
      </p:sp>
    </p:spTree>
    <p:extLst>
      <p:ext uri="{BB962C8B-B14F-4D97-AF65-F5344CB8AC3E}">
        <p14:creationId xmlns:p14="http://schemas.microsoft.com/office/powerpoint/2010/main" val="114782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sport Wide Screen">
  <a:themeElements>
    <a:clrScheme name="Custom 1">
      <a:dk1>
        <a:srgbClr val="343433"/>
      </a:dk1>
      <a:lt1>
        <a:srgbClr val="FEFFFF"/>
      </a:lt1>
      <a:dk2>
        <a:srgbClr val="86A4D3"/>
      </a:dk2>
      <a:lt2>
        <a:srgbClr val="FEFFFF"/>
      </a:lt2>
      <a:accent1>
        <a:srgbClr val="006AB6"/>
      </a:accent1>
      <a:accent2>
        <a:srgbClr val="86A4D3"/>
      </a:accent2>
      <a:accent3>
        <a:srgbClr val="F0661D"/>
      </a:accent3>
      <a:accent4>
        <a:srgbClr val="E69F14"/>
      </a:accent4>
      <a:accent5>
        <a:srgbClr val="6FB243"/>
      </a:accent5>
      <a:accent6>
        <a:srgbClr val="009986"/>
      </a:accent6>
      <a:hlink>
        <a:srgbClr val="727B80"/>
      </a:hlink>
      <a:folHlink>
        <a:srgbClr val="727B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14135</TotalTime>
  <Words>1327</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 Unicode MS</vt:lpstr>
      <vt:lpstr>Arial</vt:lpstr>
      <vt:lpstr>Calibri</vt:lpstr>
      <vt:lpstr>Calibri Light</vt:lpstr>
      <vt:lpstr>Courier New</vt:lpstr>
      <vt:lpstr>Swis721 BT</vt:lpstr>
      <vt:lpstr>Times New Roman</vt:lpstr>
      <vt:lpstr>Wingdings</vt:lpstr>
      <vt:lpstr>Massport Wide Screen</vt:lpstr>
      <vt:lpstr>L1469 Street Lighting Replacement  Consultant Briefing </vt:lpstr>
      <vt:lpstr>L1469 Street Lighting Replacement, Logan Landside  Consultant Briefing</vt:lpstr>
      <vt:lpstr>L1469 Street Lighting Replacement, Logan Landside  Consultant Briefing</vt:lpstr>
      <vt:lpstr>L1469 Street Lighting Replacement, Logan Landside Consultant Briefing</vt:lpstr>
      <vt:lpstr>L1469 Street Lighting Replacement, Logan Landside  Consultant Briefing</vt:lpstr>
      <vt:lpstr>L1469 Street Lighting Replacement, Logan Landside  Consultant Briefing</vt:lpstr>
      <vt:lpstr>L1469 Street Lighting Replacement, Logan Landside  Consultant Briefing</vt:lpstr>
      <vt:lpstr>L1469 Street Lighting Replacement, Logan Landside  Consultant Briefing</vt:lpstr>
      <vt:lpstr>L1469 Street Lighting Replacement, Logan Landside  Consultant Briefing</vt:lpstr>
      <vt:lpstr>Architect/Engineer &amp; Related Services questionnaires SF 330 New Link</vt:lpstr>
      <vt:lpstr>L1469 Street Lighting Replacement, Logan Landside  Consultant Briefing</vt:lpstr>
      <vt:lpstr>L1469 Street Lighting Replacement, Logan Landside  Consultant Briefing– Bid Express Info</vt:lpstr>
      <vt:lpstr>L1469 Street Lighting Replacement, Logan Landside  Consultant Briefing– Bid Express Info</vt:lpstr>
      <vt:lpstr>L1469 Street Lighting Replacement, Logan Landside  Consultant Briefing– Bid Express Info</vt:lpstr>
      <vt:lpstr>L1469 Street Lighting Replacement, Logan Landside   Consultant Briefing– Bid Express Info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Bahrevar, Elika</cp:lastModifiedBy>
  <cp:revision>297</cp:revision>
  <cp:lastPrinted>2023-12-05T12:42:35Z</cp:lastPrinted>
  <dcterms:created xsi:type="dcterms:W3CDTF">2019-09-04T16:27:32Z</dcterms:created>
  <dcterms:modified xsi:type="dcterms:W3CDTF">2024-05-08T15:26:06Z</dcterms:modified>
</cp:coreProperties>
</file>